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363" r:id="rId2"/>
    <p:sldId id="453" r:id="rId3"/>
    <p:sldId id="457" r:id="rId4"/>
    <p:sldId id="461" r:id="rId5"/>
    <p:sldId id="463" r:id="rId6"/>
    <p:sldId id="456" r:id="rId7"/>
    <p:sldId id="437" r:id="rId8"/>
    <p:sldId id="438" r:id="rId9"/>
    <p:sldId id="439" r:id="rId10"/>
    <p:sldId id="440" r:id="rId11"/>
    <p:sldId id="442" r:id="rId12"/>
    <p:sldId id="441" r:id="rId13"/>
    <p:sldId id="443" r:id="rId14"/>
    <p:sldId id="444" r:id="rId15"/>
    <p:sldId id="445" r:id="rId16"/>
    <p:sldId id="446" r:id="rId17"/>
    <p:sldId id="454" r:id="rId18"/>
    <p:sldId id="408" r:id="rId19"/>
    <p:sldId id="465" r:id="rId20"/>
    <p:sldId id="458" r:id="rId21"/>
    <p:sldId id="472" r:id="rId22"/>
    <p:sldId id="471" r:id="rId23"/>
    <p:sldId id="473" r:id="rId24"/>
    <p:sldId id="474" r:id="rId25"/>
    <p:sldId id="475" r:id="rId26"/>
    <p:sldId id="468" r:id="rId27"/>
    <p:sldId id="469" r:id="rId28"/>
    <p:sldId id="470" r:id="rId29"/>
    <p:sldId id="467" r:id="rId30"/>
    <p:sldId id="425" r:id="rId31"/>
    <p:sldId id="426" r:id="rId32"/>
    <p:sldId id="460" r:id="rId33"/>
    <p:sldId id="459" r:id="rId34"/>
    <p:sldId id="422" r:id="rId35"/>
    <p:sldId id="427" r:id="rId3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ée Marcotte" initials="JM" lastIdx="4" clrIdx="0">
    <p:extLst/>
  </p:cmAuthor>
  <p:cmAuthor id="2" name="Luc Bastien" initials="LB" lastIdx="2" clrIdx="1">
    <p:extLst/>
  </p:cmAuthor>
  <p:cmAuthor id="3" name="Simon Rochefort" initials="SR"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82C8"/>
    <a:srgbClr val="BCDBF2"/>
    <a:srgbClr val="A4CEEE"/>
    <a:srgbClr val="E3F0F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441" autoAdjust="0"/>
    <p:restoredTop sz="94660"/>
  </p:normalViewPr>
  <p:slideViewPr>
    <p:cSldViewPr snapToGrid="0">
      <p:cViewPr>
        <p:scale>
          <a:sx n="76" d="100"/>
          <a:sy n="76" d="100"/>
        </p:scale>
        <p:origin x="-120"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xmlns="" id="{A22964E8-188A-4C4A-B41C-CC432FD4FE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a:extLst>
              <a:ext uri="{FF2B5EF4-FFF2-40B4-BE49-F238E27FC236}">
                <a16:creationId xmlns:a16="http://schemas.microsoft.com/office/drawing/2014/main" xmlns="" id="{6966EB79-5F53-40B3-A603-CA392D9E92A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060DD4F-BF55-45E6-8242-23C3212EFC90}" type="datetimeFigureOut">
              <a:rPr lang="fr-CA" smtClean="0"/>
              <a:t>2021-12-13</a:t>
            </a:fld>
            <a:endParaRPr lang="fr-CA"/>
          </a:p>
        </p:txBody>
      </p:sp>
      <p:sp>
        <p:nvSpPr>
          <p:cNvPr id="4" name="Espace réservé du pied de page 3">
            <a:extLst>
              <a:ext uri="{FF2B5EF4-FFF2-40B4-BE49-F238E27FC236}">
                <a16:creationId xmlns:a16="http://schemas.microsoft.com/office/drawing/2014/main" xmlns="" id="{ED415174-D3C6-4D9C-8CC3-0968696B35D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5" name="Espace réservé du numéro de diapositive 4">
            <a:extLst>
              <a:ext uri="{FF2B5EF4-FFF2-40B4-BE49-F238E27FC236}">
                <a16:creationId xmlns:a16="http://schemas.microsoft.com/office/drawing/2014/main" xmlns="" id="{D2C90798-1C7E-41D7-9556-88127238E96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1DF23F4-93E9-4E0A-B1B4-223F620D6613}" type="slidenum">
              <a:rPr lang="fr-CA" smtClean="0"/>
              <a:t>‹N°›</a:t>
            </a:fld>
            <a:endParaRPr lang="fr-CA"/>
          </a:p>
        </p:txBody>
      </p:sp>
    </p:spTree>
    <p:extLst>
      <p:ext uri="{BB962C8B-B14F-4D97-AF65-F5344CB8AC3E}">
        <p14:creationId xmlns:p14="http://schemas.microsoft.com/office/powerpoint/2010/main" val="131779776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8F4984-D7F2-458B-8E08-764ADDFB0E3F}" type="datetimeFigureOut">
              <a:rPr lang="fr-CA" smtClean="0"/>
              <a:t>2021-12-13</a:t>
            </a:fld>
            <a:endParaRPr lang="fr-C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EB48F9-0129-4DE2-8BC4-32D2B613766D}" type="slidenum">
              <a:rPr lang="fr-CA" smtClean="0"/>
              <a:t>‹N°›</a:t>
            </a:fld>
            <a:endParaRPr lang="fr-CA"/>
          </a:p>
        </p:txBody>
      </p:sp>
    </p:spTree>
    <p:extLst>
      <p:ext uri="{BB962C8B-B14F-4D97-AF65-F5344CB8AC3E}">
        <p14:creationId xmlns:p14="http://schemas.microsoft.com/office/powerpoint/2010/main" val="3019131731"/>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66B0FCC-F025-4B46-ABB5-3BCC9DAF569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a:extLst>
              <a:ext uri="{FF2B5EF4-FFF2-40B4-BE49-F238E27FC236}">
                <a16:creationId xmlns:a16="http://schemas.microsoft.com/office/drawing/2014/main" xmlns="" id="{D3B7B36D-DDFE-4286-B841-850679582E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a:extLst>
              <a:ext uri="{FF2B5EF4-FFF2-40B4-BE49-F238E27FC236}">
                <a16:creationId xmlns:a16="http://schemas.microsoft.com/office/drawing/2014/main" xmlns="" id="{57B89B58-8E05-48D4-9827-32EEC6536BC1}"/>
              </a:ext>
            </a:extLst>
          </p:cNvPr>
          <p:cNvSpPr>
            <a:spLocks noGrp="1"/>
          </p:cNvSpPr>
          <p:nvPr>
            <p:ph type="dt" sz="half" idx="10"/>
          </p:nvPr>
        </p:nvSpPr>
        <p:spPr/>
        <p:txBody>
          <a:bodyPr/>
          <a:lstStyle/>
          <a:p>
            <a:fld id="{86D9C091-F483-43FC-8D3D-7B5D8284D4D2}" type="datetime1">
              <a:rPr lang="fr-CA" smtClean="0"/>
              <a:t>2021-12-13</a:t>
            </a:fld>
            <a:endParaRPr lang="fr-CA"/>
          </a:p>
        </p:txBody>
      </p:sp>
      <p:sp>
        <p:nvSpPr>
          <p:cNvPr id="5" name="Espace réservé du pied de page 4">
            <a:extLst>
              <a:ext uri="{FF2B5EF4-FFF2-40B4-BE49-F238E27FC236}">
                <a16:creationId xmlns:a16="http://schemas.microsoft.com/office/drawing/2014/main" xmlns="" id="{5BD98026-B227-4336-8A23-CDB760A07FDB}"/>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xmlns="" id="{72F37374-101E-42BD-AFC5-C4003044FA66}"/>
              </a:ext>
            </a:extLst>
          </p:cNvPr>
          <p:cNvSpPr>
            <a:spLocks noGrp="1"/>
          </p:cNvSpPr>
          <p:nvPr>
            <p:ph type="sldNum" sz="quarter" idx="12"/>
          </p:nvPr>
        </p:nvSpPr>
        <p:spPr/>
        <p:txBody>
          <a:bodyPr/>
          <a:lstStyle/>
          <a:p>
            <a:fld id="{AFB2CB2A-23AB-4463-9B75-1EA2508A8D3C}" type="slidenum">
              <a:rPr lang="fr-CA" smtClean="0"/>
              <a:t>‹N°›</a:t>
            </a:fld>
            <a:endParaRPr lang="fr-CA"/>
          </a:p>
        </p:txBody>
      </p:sp>
    </p:spTree>
    <p:extLst>
      <p:ext uri="{BB962C8B-B14F-4D97-AF65-F5344CB8AC3E}">
        <p14:creationId xmlns:p14="http://schemas.microsoft.com/office/powerpoint/2010/main" val="782369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7CAB437-1388-4B6D-B233-C07FED483754}"/>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xmlns="" id="{1C7FDDB5-E6F4-4C9B-86F0-37148E2D8DD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xmlns="" id="{4CBCD776-77B0-4116-BD07-2FEFA842765A}"/>
              </a:ext>
            </a:extLst>
          </p:cNvPr>
          <p:cNvSpPr>
            <a:spLocks noGrp="1"/>
          </p:cNvSpPr>
          <p:nvPr>
            <p:ph type="dt" sz="half" idx="10"/>
          </p:nvPr>
        </p:nvSpPr>
        <p:spPr/>
        <p:txBody>
          <a:bodyPr/>
          <a:lstStyle/>
          <a:p>
            <a:fld id="{0FC534B1-04BB-476A-9E0D-4B8507B1FB65}" type="datetime1">
              <a:rPr lang="fr-CA" smtClean="0"/>
              <a:t>2021-12-13</a:t>
            </a:fld>
            <a:endParaRPr lang="fr-CA"/>
          </a:p>
        </p:txBody>
      </p:sp>
      <p:sp>
        <p:nvSpPr>
          <p:cNvPr id="5" name="Espace réservé du pied de page 4">
            <a:extLst>
              <a:ext uri="{FF2B5EF4-FFF2-40B4-BE49-F238E27FC236}">
                <a16:creationId xmlns:a16="http://schemas.microsoft.com/office/drawing/2014/main" xmlns="" id="{E3A323A0-3052-471C-BCA3-CFE004660184}"/>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xmlns="" id="{EBF7C375-066D-4694-950B-65C3B608B0A8}"/>
              </a:ext>
            </a:extLst>
          </p:cNvPr>
          <p:cNvSpPr>
            <a:spLocks noGrp="1"/>
          </p:cNvSpPr>
          <p:nvPr>
            <p:ph type="sldNum" sz="quarter" idx="12"/>
          </p:nvPr>
        </p:nvSpPr>
        <p:spPr/>
        <p:txBody>
          <a:bodyPr/>
          <a:lstStyle/>
          <a:p>
            <a:fld id="{AFB2CB2A-23AB-4463-9B75-1EA2508A8D3C}" type="slidenum">
              <a:rPr lang="fr-CA" smtClean="0"/>
              <a:t>‹N°›</a:t>
            </a:fld>
            <a:endParaRPr lang="fr-CA"/>
          </a:p>
        </p:txBody>
      </p:sp>
    </p:spTree>
    <p:extLst>
      <p:ext uri="{BB962C8B-B14F-4D97-AF65-F5344CB8AC3E}">
        <p14:creationId xmlns:p14="http://schemas.microsoft.com/office/powerpoint/2010/main" val="3729286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01536BCC-8CDE-48A1-BBA0-F2BEAC54CA5B}"/>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xmlns="" id="{7D4B16DA-EA08-40AD-8B4C-E8ECAA0C8047}"/>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xmlns="" id="{A126B5C4-60C7-4FA5-AC98-47A39C836975}"/>
              </a:ext>
            </a:extLst>
          </p:cNvPr>
          <p:cNvSpPr>
            <a:spLocks noGrp="1"/>
          </p:cNvSpPr>
          <p:nvPr>
            <p:ph type="dt" sz="half" idx="10"/>
          </p:nvPr>
        </p:nvSpPr>
        <p:spPr/>
        <p:txBody>
          <a:bodyPr/>
          <a:lstStyle/>
          <a:p>
            <a:fld id="{ACF261B7-A809-49D2-9140-6924A3B88960}" type="datetime1">
              <a:rPr lang="fr-CA" smtClean="0"/>
              <a:t>2021-12-13</a:t>
            </a:fld>
            <a:endParaRPr lang="fr-CA"/>
          </a:p>
        </p:txBody>
      </p:sp>
      <p:sp>
        <p:nvSpPr>
          <p:cNvPr id="5" name="Espace réservé du pied de page 4">
            <a:extLst>
              <a:ext uri="{FF2B5EF4-FFF2-40B4-BE49-F238E27FC236}">
                <a16:creationId xmlns:a16="http://schemas.microsoft.com/office/drawing/2014/main" xmlns="" id="{EE776F21-D6C4-40D7-B9DD-B857A016DC58}"/>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xmlns="" id="{BC6E303E-EFDF-40E6-860E-127E975F4277}"/>
              </a:ext>
            </a:extLst>
          </p:cNvPr>
          <p:cNvSpPr>
            <a:spLocks noGrp="1"/>
          </p:cNvSpPr>
          <p:nvPr>
            <p:ph type="sldNum" sz="quarter" idx="12"/>
          </p:nvPr>
        </p:nvSpPr>
        <p:spPr/>
        <p:txBody>
          <a:bodyPr/>
          <a:lstStyle/>
          <a:p>
            <a:fld id="{AFB2CB2A-23AB-4463-9B75-1EA2508A8D3C}" type="slidenum">
              <a:rPr lang="fr-CA" smtClean="0"/>
              <a:t>‹N°›</a:t>
            </a:fld>
            <a:endParaRPr lang="fr-CA"/>
          </a:p>
        </p:txBody>
      </p:sp>
    </p:spTree>
    <p:extLst>
      <p:ext uri="{BB962C8B-B14F-4D97-AF65-F5344CB8AC3E}">
        <p14:creationId xmlns:p14="http://schemas.microsoft.com/office/powerpoint/2010/main" val="36529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FEAFB07-F208-4CF1-898C-D09462B3179D}"/>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xmlns="" id="{AD7F4801-AB66-41B0-8559-9FDA3A76EA65}"/>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xmlns="" id="{24654069-757F-41B0-8C7A-6E1C7A6D5C91}"/>
              </a:ext>
            </a:extLst>
          </p:cNvPr>
          <p:cNvSpPr>
            <a:spLocks noGrp="1"/>
          </p:cNvSpPr>
          <p:nvPr>
            <p:ph type="dt" sz="half" idx="10"/>
          </p:nvPr>
        </p:nvSpPr>
        <p:spPr/>
        <p:txBody>
          <a:bodyPr/>
          <a:lstStyle/>
          <a:p>
            <a:fld id="{B28B0195-AAB7-4B41-902B-510FD6FB6D92}" type="datetime1">
              <a:rPr lang="fr-CA" smtClean="0"/>
              <a:t>2021-12-13</a:t>
            </a:fld>
            <a:endParaRPr lang="fr-CA"/>
          </a:p>
        </p:txBody>
      </p:sp>
      <p:sp>
        <p:nvSpPr>
          <p:cNvPr id="5" name="Espace réservé du pied de page 4">
            <a:extLst>
              <a:ext uri="{FF2B5EF4-FFF2-40B4-BE49-F238E27FC236}">
                <a16:creationId xmlns:a16="http://schemas.microsoft.com/office/drawing/2014/main" xmlns="" id="{3B642C6B-8F61-469A-B9D3-7FCB19A3B8EB}"/>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xmlns="" id="{01103A98-E389-4EF6-9D17-82D19178068B}"/>
              </a:ext>
            </a:extLst>
          </p:cNvPr>
          <p:cNvSpPr>
            <a:spLocks noGrp="1"/>
          </p:cNvSpPr>
          <p:nvPr>
            <p:ph type="sldNum" sz="quarter" idx="12"/>
          </p:nvPr>
        </p:nvSpPr>
        <p:spPr/>
        <p:txBody>
          <a:bodyPr/>
          <a:lstStyle/>
          <a:p>
            <a:fld id="{AFB2CB2A-23AB-4463-9B75-1EA2508A8D3C}" type="slidenum">
              <a:rPr lang="fr-CA" smtClean="0"/>
              <a:t>‹N°›</a:t>
            </a:fld>
            <a:endParaRPr lang="fr-CA"/>
          </a:p>
        </p:txBody>
      </p:sp>
    </p:spTree>
    <p:extLst>
      <p:ext uri="{BB962C8B-B14F-4D97-AF65-F5344CB8AC3E}">
        <p14:creationId xmlns:p14="http://schemas.microsoft.com/office/powerpoint/2010/main" val="864517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045FDE9-1E75-4091-B582-CC1D60AB2FF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xmlns="" id="{493AA176-9416-462D-B9C3-F33F671750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xmlns="" id="{A0482701-D8F4-484E-9C7F-1E5559CDC40F}"/>
              </a:ext>
            </a:extLst>
          </p:cNvPr>
          <p:cNvSpPr>
            <a:spLocks noGrp="1"/>
          </p:cNvSpPr>
          <p:nvPr>
            <p:ph type="dt" sz="half" idx="10"/>
          </p:nvPr>
        </p:nvSpPr>
        <p:spPr/>
        <p:txBody>
          <a:bodyPr/>
          <a:lstStyle/>
          <a:p>
            <a:fld id="{CA37661A-7653-489C-844A-87659E52A954}" type="datetime1">
              <a:rPr lang="fr-CA" smtClean="0"/>
              <a:t>2021-12-13</a:t>
            </a:fld>
            <a:endParaRPr lang="fr-CA"/>
          </a:p>
        </p:txBody>
      </p:sp>
      <p:sp>
        <p:nvSpPr>
          <p:cNvPr id="5" name="Espace réservé du pied de page 4">
            <a:extLst>
              <a:ext uri="{FF2B5EF4-FFF2-40B4-BE49-F238E27FC236}">
                <a16:creationId xmlns:a16="http://schemas.microsoft.com/office/drawing/2014/main" xmlns="" id="{3DC041C4-BDAC-4724-B3E3-9F628323285B}"/>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xmlns="" id="{5E0E09BC-C237-48BA-9304-FB9CDFC6A1F9}"/>
              </a:ext>
            </a:extLst>
          </p:cNvPr>
          <p:cNvSpPr>
            <a:spLocks noGrp="1"/>
          </p:cNvSpPr>
          <p:nvPr>
            <p:ph type="sldNum" sz="quarter" idx="12"/>
          </p:nvPr>
        </p:nvSpPr>
        <p:spPr/>
        <p:txBody>
          <a:bodyPr/>
          <a:lstStyle/>
          <a:p>
            <a:fld id="{AFB2CB2A-23AB-4463-9B75-1EA2508A8D3C}" type="slidenum">
              <a:rPr lang="fr-CA" smtClean="0"/>
              <a:t>‹N°›</a:t>
            </a:fld>
            <a:endParaRPr lang="fr-CA"/>
          </a:p>
        </p:txBody>
      </p:sp>
    </p:spTree>
    <p:extLst>
      <p:ext uri="{BB962C8B-B14F-4D97-AF65-F5344CB8AC3E}">
        <p14:creationId xmlns:p14="http://schemas.microsoft.com/office/powerpoint/2010/main" val="3171373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A51B42C-EF82-418F-ABC5-515D7105F1B4}"/>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xmlns="" id="{E8189ACF-FACD-4EBF-B185-A8E5675458BC}"/>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xmlns="" id="{89EEF40F-2BA9-4A3D-91DA-489F500F0E7A}"/>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xmlns="" id="{4F44C096-6171-4236-AAA8-537975D86945}"/>
              </a:ext>
            </a:extLst>
          </p:cNvPr>
          <p:cNvSpPr>
            <a:spLocks noGrp="1"/>
          </p:cNvSpPr>
          <p:nvPr>
            <p:ph type="dt" sz="half" idx="10"/>
          </p:nvPr>
        </p:nvSpPr>
        <p:spPr/>
        <p:txBody>
          <a:bodyPr/>
          <a:lstStyle/>
          <a:p>
            <a:fld id="{019846CB-D852-4DF4-BEC3-D0A211BA72E4}" type="datetime1">
              <a:rPr lang="fr-CA" smtClean="0"/>
              <a:t>2021-12-13</a:t>
            </a:fld>
            <a:endParaRPr lang="fr-CA"/>
          </a:p>
        </p:txBody>
      </p:sp>
      <p:sp>
        <p:nvSpPr>
          <p:cNvPr id="6" name="Espace réservé du pied de page 5">
            <a:extLst>
              <a:ext uri="{FF2B5EF4-FFF2-40B4-BE49-F238E27FC236}">
                <a16:creationId xmlns:a16="http://schemas.microsoft.com/office/drawing/2014/main" xmlns="" id="{E811CCE4-FA9E-4000-8C40-9DBDD2C4BD33}"/>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xmlns="" id="{D34F7F97-F653-4C39-B27F-D4A737424A2D}"/>
              </a:ext>
            </a:extLst>
          </p:cNvPr>
          <p:cNvSpPr>
            <a:spLocks noGrp="1"/>
          </p:cNvSpPr>
          <p:nvPr>
            <p:ph type="sldNum" sz="quarter" idx="12"/>
          </p:nvPr>
        </p:nvSpPr>
        <p:spPr/>
        <p:txBody>
          <a:bodyPr/>
          <a:lstStyle/>
          <a:p>
            <a:fld id="{AFB2CB2A-23AB-4463-9B75-1EA2508A8D3C}" type="slidenum">
              <a:rPr lang="fr-CA" smtClean="0"/>
              <a:t>‹N°›</a:t>
            </a:fld>
            <a:endParaRPr lang="fr-CA"/>
          </a:p>
        </p:txBody>
      </p:sp>
    </p:spTree>
    <p:extLst>
      <p:ext uri="{BB962C8B-B14F-4D97-AF65-F5344CB8AC3E}">
        <p14:creationId xmlns:p14="http://schemas.microsoft.com/office/powerpoint/2010/main" val="3845592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43DC747-3F03-4F4C-BBAD-4B92EE8E3943}"/>
              </a:ext>
            </a:extLst>
          </p:cNvPr>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xmlns="" id="{5A9CC0E4-0939-4EFF-BD6D-B379CFEFBC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xmlns="" id="{D055DDDC-D070-4672-87A8-C98299958D52}"/>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xmlns="" id="{6D84D4F3-0D3B-45E9-A0F5-97294BB74F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xmlns="" id="{874D3062-14CE-426B-8FD0-5F3D35659A57}"/>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xmlns="" id="{DA6AD7EB-1022-430D-A62A-BD7FBB1F376C}"/>
              </a:ext>
            </a:extLst>
          </p:cNvPr>
          <p:cNvSpPr>
            <a:spLocks noGrp="1"/>
          </p:cNvSpPr>
          <p:nvPr>
            <p:ph type="dt" sz="half" idx="10"/>
          </p:nvPr>
        </p:nvSpPr>
        <p:spPr/>
        <p:txBody>
          <a:bodyPr/>
          <a:lstStyle/>
          <a:p>
            <a:fld id="{2A8038AD-EDA0-4C3C-9419-B944E38D12EB}" type="datetime1">
              <a:rPr lang="fr-CA" smtClean="0"/>
              <a:t>2021-12-13</a:t>
            </a:fld>
            <a:endParaRPr lang="fr-CA"/>
          </a:p>
        </p:txBody>
      </p:sp>
      <p:sp>
        <p:nvSpPr>
          <p:cNvPr id="8" name="Espace réservé du pied de page 7">
            <a:extLst>
              <a:ext uri="{FF2B5EF4-FFF2-40B4-BE49-F238E27FC236}">
                <a16:creationId xmlns:a16="http://schemas.microsoft.com/office/drawing/2014/main" xmlns="" id="{C2AA8BD1-BA98-42DF-925E-D0AFF9938221}"/>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xmlns="" id="{99BB1128-7843-4ACC-9E61-BBFD6AE36E18}"/>
              </a:ext>
            </a:extLst>
          </p:cNvPr>
          <p:cNvSpPr>
            <a:spLocks noGrp="1"/>
          </p:cNvSpPr>
          <p:nvPr>
            <p:ph type="sldNum" sz="quarter" idx="12"/>
          </p:nvPr>
        </p:nvSpPr>
        <p:spPr/>
        <p:txBody>
          <a:bodyPr/>
          <a:lstStyle/>
          <a:p>
            <a:fld id="{AFB2CB2A-23AB-4463-9B75-1EA2508A8D3C}" type="slidenum">
              <a:rPr lang="fr-CA" smtClean="0"/>
              <a:t>‹N°›</a:t>
            </a:fld>
            <a:endParaRPr lang="fr-CA"/>
          </a:p>
        </p:txBody>
      </p:sp>
    </p:spTree>
    <p:extLst>
      <p:ext uri="{BB962C8B-B14F-4D97-AF65-F5344CB8AC3E}">
        <p14:creationId xmlns:p14="http://schemas.microsoft.com/office/powerpoint/2010/main" val="3282061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8F52474-8BDF-4A66-B2F0-D05DA9A7585A}"/>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xmlns="" id="{C1BFD860-D185-4F26-BE4F-861E70B0835F}"/>
              </a:ext>
            </a:extLst>
          </p:cNvPr>
          <p:cNvSpPr>
            <a:spLocks noGrp="1"/>
          </p:cNvSpPr>
          <p:nvPr>
            <p:ph type="dt" sz="half" idx="10"/>
          </p:nvPr>
        </p:nvSpPr>
        <p:spPr/>
        <p:txBody>
          <a:bodyPr/>
          <a:lstStyle/>
          <a:p>
            <a:fld id="{0FC481A4-9D48-45AF-9DF8-863D0C7257EF}" type="datetime1">
              <a:rPr lang="fr-CA" smtClean="0"/>
              <a:t>2021-12-13</a:t>
            </a:fld>
            <a:endParaRPr lang="fr-CA"/>
          </a:p>
        </p:txBody>
      </p:sp>
      <p:sp>
        <p:nvSpPr>
          <p:cNvPr id="4" name="Espace réservé du pied de page 3">
            <a:extLst>
              <a:ext uri="{FF2B5EF4-FFF2-40B4-BE49-F238E27FC236}">
                <a16:creationId xmlns:a16="http://schemas.microsoft.com/office/drawing/2014/main" xmlns="" id="{7181DCEF-D788-4632-9A08-342AE7B723E3}"/>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xmlns="" id="{311225DB-2293-4EA2-9B18-ADBB30A46A4D}"/>
              </a:ext>
            </a:extLst>
          </p:cNvPr>
          <p:cNvSpPr>
            <a:spLocks noGrp="1"/>
          </p:cNvSpPr>
          <p:nvPr>
            <p:ph type="sldNum" sz="quarter" idx="12"/>
          </p:nvPr>
        </p:nvSpPr>
        <p:spPr/>
        <p:txBody>
          <a:bodyPr/>
          <a:lstStyle/>
          <a:p>
            <a:fld id="{AFB2CB2A-23AB-4463-9B75-1EA2508A8D3C}" type="slidenum">
              <a:rPr lang="fr-CA" smtClean="0"/>
              <a:t>‹N°›</a:t>
            </a:fld>
            <a:endParaRPr lang="fr-CA"/>
          </a:p>
        </p:txBody>
      </p:sp>
    </p:spTree>
    <p:extLst>
      <p:ext uri="{BB962C8B-B14F-4D97-AF65-F5344CB8AC3E}">
        <p14:creationId xmlns:p14="http://schemas.microsoft.com/office/powerpoint/2010/main" val="12785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5F67F2AD-6F58-4D2E-A73F-C53F2725DA4E}"/>
              </a:ext>
            </a:extLst>
          </p:cNvPr>
          <p:cNvSpPr>
            <a:spLocks noGrp="1"/>
          </p:cNvSpPr>
          <p:nvPr>
            <p:ph type="dt" sz="half" idx="10"/>
          </p:nvPr>
        </p:nvSpPr>
        <p:spPr/>
        <p:txBody>
          <a:bodyPr/>
          <a:lstStyle/>
          <a:p>
            <a:fld id="{125EF5BE-4640-4C0F-BF7E-44CA4DD33BF9}" type="datetime1">
              <a:rPr lang="fr-CA" smtClean="0"/>
              <a:t>2021-12-13</a:t>
            </a:fld>
            <a:endParaRPr lang="fr-CA"/>
          </a:p>
        </p:txBody>
      </p:sp>
      <p:sp>
        <p:nvSpPr>
          <p:cNvPr id="3" name="Espace réservé du pied de page 2">
            <a:extLst>
              <a:ext uri="{FF2B5EF4-FFF2-40B4-BE49-F238E27FC236}">
                <a16:creationId xmlns:a16="http://schemas.microsoft.com/office/drawing/2014/main" xmlns="" id="{42E47B07-C12A-4EA2-A420-AF7F1417478B}"/>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xmlns="" id="{8323B4A9-EBB3-40ED-86B5-46CC7D1F9110}"/>
              </a:ext>
            </a:extLst>
          </p:cNvPr>
          <p:cNvSpPr>
            <a:spLocks noGrp="1"/>
          </p:cNvSpPr>
          <p:nvPr>
            <p:ph type="sldNum" sz="quarter" idx="12"/>
          </p:nvPr>
        </p:nvSpPr>
        <p:spPr/>
        <p:txBody>
          <a:bodyPr/>
          <a:lstStyle/>
          <a:p>
            <a:fld id="{AFB2CB2A-23AB-4463-9B75-1EA2508A8D3C}" type="slidenum">
              <a:rPr lang="fr-CA" smtClean="0"/>
              <a:t>‹N°›</a:t>
            </a:fld>
            <a:endParaRPr lang="fr-CA"/>
          </a:p>
        </p:txBody>
      </p:sp>
    </p:spTree>
    <p:extLst>
      <p:ext uri="{BB962C8B-B14F-4D97-AF65-F5344CB8AC3E}">
        <p14:creationId xmlns:p14="http://schemas.microsoft.com/office/powerpoint/2010/main" val="3551086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9F147F2-5E7D-4171-9F6F-8E118B80E91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xmlns="" id="{982D166A-40EB-48A5-9E80-0CF813158F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xmlns="" id="{64F88425-BBB5-4837-952A-B5332AE75E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C11134B1-28AD-4EBF-A5B8-DAF1ED550BCE}"/>
              </a:ext>
            </a:extLst>
          </p:cNvPr>
          <p:cNvSpPr>
            <a:spLocks noGrp="1"/>
          </p:cNvSpPr>
          <p:nvPr>
            <p:ph type="dt" sz="half" idx="10"/>
          </p:nvPr>
        </p:nvSpPr>
        <p:spPr/>
        <p:txBody>
          <a:bodyPr/>
          <a:lstStyle/>
          <a:p>
            <a:fld id="{FE8AFA76-065C-4EC4-8C06-CD9081FB067F}" type="datetime1">
              <a:rPr lang="fr-CA" smtClean="0"/>
              <a:t>2021-12-13</a:t>
            </a:fld>
            <a:endParaRPr lang="fr-CA"/>
          </a:p>
        </p:txBody>
      </p:sp>
      <p:sp>
        <p:nvSpPr>
          <p:cNvPr id="6" name="Espace réservé du pied de page 5">
            <a:extLst>
              <a:ext uri="{FF2B5EF4-FFF2-40B4-BE49-F238E27FC236}">
                <a16:creationId xmlns:a16="http://schemas.microsoft.com/office/drawing/2014/main" xmlns="" id="{80CDDEA6-2E32-4C43-BF3A-AB00C4A3C120}"/>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xmlns="" id="{B74D69C3-AB6E-49EB-910B-CF4A5AD7561D}"/>
              </a:ext>
            </a:extLst>
          </p:cNvPr>
          <p:cNvSpPr>
            <a:spLocks noGrp="1"/>
          </p:cNvSpPr>
          <p:nvPr>
            <p:ph type="sldNum" sz="quarter" idx="12"/>
          </p:nvPr>
        </p:nvSpPr>
        <p:spPr/>
        <p:txBody>
          <a:bodyPr/>
          <a:lstStyle/>
          <a:p>
            <a:fld id="{AFB2CB2A-23AB-4463-9B75-1EA2508A8D3C}" type="slidenum">
              <a:rPr lang="fr-CA" smtClean="0"/>
              <a:t>‹N°›</a:t>
            </a:fld>
            <a:endParaRPr lang="fr-CA"/>
          </a:p>
        </p:txBody>
      </p:sp>
    </p:spTree>
    <p:extLst>
      <p:ext uri="{BB962C8B-B14F-4D97-AF65-F5344CB8AC3E}">
        <p14:creationId xmlns:p14="http://schemas.microsoft.com/office/powerpoint/2010/main" val="2976136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A57F861-6CC3-4F39-86A6-C5DEC476F9D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xmlns="" id="{8B534E67-94DA-4FF2-97F3-1AF3846E2E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xmlns="" id="{F4AB5112-52EC-423E-A4BA-37748FE844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5FF49CFF-888B-46F4-B2F2-793D5274C79B}"/>
              </a:ext>
            </a:extLst>
          </p:cNvPr>
          <p:cNvSpPr>
            <a:spLocks noGrp="1"/>
          </p:cNvSpPr>
          <p:nvPr>
            <p:ph type="dt" sz="half" idx="10"/>
          </p:nvPr>
        </p:nvSpPr>
        <p:spPr/>
        <p:txBody>
          <a:bodyPr/>
          <a:lstStyle/>
          <a:p>
            <a:fld id="{305F37CF-2AD8-4F96-87D0-EAEDD42694ED}" type="datetime1">
              <a:rPr lang="fr-CA" smtClean="0"/>
              <a:t>2021-12-13</a:t>
            </a:fld>
            <a:endParaRPr lang="fr-CA"/>
          </a:p>
        </p:txBody>
      </p:sp>
      <p:sp>
        <p:nvSpPr>
          <p:cNvPr id="6" name="Espace réservé du pied de page 5">
            <a:extLst>
              <a:ext uri="{FF2B5EF4-FFF2-40B4-BE49-F238E27FC236}">
                <a16:creationId xmlns:a16="http://schemas.microsoft.com/office/drawing/2014/main" xmlns="" id="{DAFE82DC-73C9-4941-BD43-9F3A03B3A540}"/>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xmlns="" id="{1C340A7D-FB03-4B55-8C3D-B4F6D8F89021}"/>
              </a:ext>
            </a:extLst>
          </p:cNvPr>
          <p:cNvSpPr>
            <a:spLocks noGrp="1"/>
          </p:cNvSpPr>
          <p:nvPr>
            <p:ph type="sldNum" sz="quarter" idx="12"/>
          </p:nvPr>
        </p:nvSpPr>
        <p:spPr/>
        <p:txBody>
          <a:bodyPr/>
          <a:lstStyle/>
          <a:p>
            <a:fld id="{AFB2CB2A-23AB-4463-9B75-1EA2508A8D3C}" type="slidenum">
              <a:rPr lang="fr-CA" smtClean="0"/>
              <a:t>‹N°›</a:t>
            </a:fld>
            <a:endParaRPr lang="fr-CA"/>
          </a:p>
        </p:txBody>
      </p:sp>
    </p:spTree>
    <p:extLst>
      <p:ext uri="{BB962C8B-B14F-4D97-AF65-F5344CB8AC3E}">
        <p14:creationId xmlns:p14="http://schemas.microsoft.com/office/powerpoint/2010/main" val="1579940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FC238180-D485-45F0-9653-A309768C14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xmlns="" id="{8787DC64-4B0F-42DE-9D9D-897162D397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xmlns="" id="{C99D658B-5EB4-4996-BF71-32235A5054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2B832E-81F8-4F25-AB5D-54F1D8C877C2}" type="datetime1">
              <a:rPr lang="fr-CA" smtClean="0"/>
              <a:t>2021-12-13</a:t>
            </a:fld>
            <a:endParaRPr lang="fr-CA"/>
          </a:p>
        </p:txBody>
      </p:sp>
      <p:sp>
        <p:nvSpPr>
          <p:cNvPr id="5" name="Espace réservé du pied de page 4">
            <a:extLst>
              <a:ext uri="{FF2B5EF4-FFF2-40B4-BE49-F238E27FC236}">
                <a16:creationId xmlns:a16="http://schemas.microsoft.com/office/drawing/2014/main" xmlns="" id="{02E8699D-6006-414F-BA17-1F6E1AC07C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xmlns="" id="{81A6FC8D-97F5-431D-8A38-E430A63697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B2CB2A-23AB-4463-9B75-1EA2508A8D3C}" type="slidenum">
              <a:rPr lang="fr-CA" smtClean="0"/>
              <a:t>‹N°›</a:t>
            </a:fld>
            <a:endParaRPr lang="fr-CA"/>
          </a:p>
        </p:txBody>
      </p:sp>
    </p:spTree>
    <p:extLst>
      <p:ext uri="{BB962C8B-B14F-4D97-AF65-F5344CB8AC3E}">
        <p14:creationId xmlns:p14="http://schemas.microsoft.com/office/powerpoint/2010/main" val="3249437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9" Type="http://schemas.openxmlformats.org/officeDocument/2006/relationships/image" Target="../media/image1.jpeg"/></Relationships>
</file>

<file path=ppt/slides/_rels/slide10.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58.xml"/><Relationship Id="rId7" Type="http://schemas.openxmlformats.org/officeDocument/2006/relationships/slideLayout" Target="../slideLayouts/slideLayout2.xml"/><Relationship Id="rId2" Type="http://schemas.openxmlformats.org/officeDocument/2006/relationships/tags" Target="../tags/tag57.xml"/><Relationship Id="rId1" Type="http://schemas.openxmlformats.org/officeDocument/2006/relationships/tags" Target="../tags/tag56.xml"/><Relationship Id="rId6" Type="http://schemas.openxmlformats.org/officeDocument/2006/relationships/tags" Target="../tags/tag61.xml"/><Relationship Id="rId5" Type="http://schemas.openxmlformats.org/officeDocument/2006/relationships/tags" Target="../tags/tag60.xml"/><Relationship Id="rId4" Type="http://schemas.openxmlformats.org/officeDocument/2006/relationships/tags" Target="../tags/tag59.xml"/></Relationships>
</file>

<file path=ppt/slides/_rels/slide11.xml.rels><?xml version="1.0" encoding="UTF-8" standalone="yes"?>
<Relationships xmlns="http://schemas.openxmlformats.org/package/2006/relationships"><Relationship Id="rId8" Type="http://schemas.openxmlformats.org/officeDocument/2006/relationships/tags" Target="../tags/tag69.xml"/><Relationship Id="rId3" Type="http://schemas.openxmlformats.org/officeDocument/2006/relationships/tags" Target="../tags/tag64.xml"/><Relationship Id="rId7" Type="http://schemas.openxmlformats.org/officeDocument/2006/relationships/tags" Target="../tags/tag68.xml"/><Relationship Id="rId12" Type="http://schemas.openxmlformats.org/officeDocument/2006/relationships/image" Target="../media/image2.gif"/><Relationship Id="rId2" Type="http://schemas.openxmlformats.org/officeDocument/2006/relationships/tags" Target="../tags/tag63.xml"/><Relationship Id="rId1" Type="http://schemas.openxmlformats.org/officeDocument/2006/relationships/tags" Target="../tags/tag62.xml"/><Relationship Id="rId6" Type="http://schemas.openxmlformats.org/officeDocument/2006/relationships/tags" Target="../tags/tag67.xml"/><Relationship Id="rId11" Type="http://schemas.openxmlformats.org/officeDocument/2006/relationships/image" Target="../media/image1.jpeg"/><Relationship Id="rId5" Type="http://schemas.openxmlformats.org/officeDocument/2006/relationships/tags" Target="../tags/tag66.xml"/><Relationship Id="rId10" Type="http://schemas.openxmlformats.org/officeDocument/2006/relationships/slideLayout" Target="../slideLayouts/slideLayout2.xml"/><Relationship Id="rId4" Type="http://schemas.openxmlformats.org/officeDocument/2006/relationships/tags" Target="../tags/tag65.xml"/><Relationship Id="rId9" Type="http://schemas.openxmlformats.org/officeDocument/2006/relationships/tags" Target="../tags/tag70.xml"/></Relationships>
</file>

<file path=ppt/slides/_rels/slide1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73.xml"/><Relationship Id="rId7" Type="http://schemas.openxmlformats.org/officeDocument/2006/relationships/slideLayout" Target="../slideLayouts/slideLayout2.xml"/><Relationship Id="rId2" Type="http://schemas.openxmlformats.org/officeDocument/2006/relationships/tags" Target="../tags/tag72.xml"/><Relationship Id="rId1" Type="http://schemas.openxmlformats.org/officeDocument/2006/relationships/tags" Target="../tags/tag71.xml"/><Relationship Id="rId6" Type="http://schemas.openxmlformats.org/officeDocument/2006/relationships/tags" Target="../tags/tag76.xml"/><Relationship Id="rId5" Type="http://schemas.openxmlformats.org/officeDocument/2006/relationships/tags" Target="../tags/tag75.xml"/><Relationship Id="rId4" Type="http://schemas.openxmlformats.org/officeDocument/2006/relationships/tags" Target="../tags/tag74.xml"/></Relationships>
</file>

<file path=ppt/slides/_rels/slide1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79.xml"/><Relationship Id="rId7" Type="http://schemas.openxmlformats.org/officeDocument/2006/relationships/slideLayout" Target="../slideLayouts/slideLayout2.xml"/><Relationship Id="rId2" Type="http://schemas.openxmlformats.org/officeDocument/2006/relationships/tags" Target="../tags/tag78.xml"/><Relationship Id="rId1" Type="http://schemas.openxmlformats.org/officeDocument/2006/relationships/tags" Target="../tags/tag77.xml"/><Relationship Id="rId6" Type="http://schemas.openxmlformats.org/officeDocument/2006/relationships/tags" Target="../tags/tag82.xml"/><Relationship Id="rId5" Type="http://schemas.openxmlformats.org/officeDocument/2006/relationships/tags" Target="../tags/tag81.xml"/><Relationship Id="rId4" Type="http://schemas.openxmlformats.org/officeDocument/2006/relationships/tags" Target="../tags/tag80.xml"/></Relationships>
</file>

<file path=ppt/slides/_rels/slide14.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85.xml"/><Relationship Id="rId7" Type="http://schemas.openxmlformats.org/officeDocument/2006/relationships/slideLayout" Target="../slideLayouts/slideLayout2.xml"/><Relationship Id="rId2" Type="http://schemas.openxmlformats.org/officeDocument/2006/relationships/tags" Target="../tags/tag84.xml"/><Relationship Id="rId1" Type="http://schemas.openxmlformats.org/officeDocument/2006/relationships/tags" Target="../tags/tag83.xml"/><Relationship Id="rId6" Type="http://schemas.openxmlformats.org/officeDocument/2006/relationships/tags" Target="../tags/tag88.xml"/><Relationship Id="rId5" Type="http://schemas.openxmlformats.org/officeDocument/2006/relationships/tags" Target="../tags/tag87.xml"/><Relationship Id="rId4" Type="http://schemas.openxmlformats.org/officeDocument/2006/relationships/tags" Target="../tags/tag86.xml"/></Relationships>
</file>

<file path=ppt/slides/_rels/slide15.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91.xml"/><Relationship Id="rId7" Type="http://schemas.openxmlformats.org/officeDocument/2006/relationships/slideLayout" Target="../slideLayouts/slideLayout2.xml"/><Relationship Id="rId2" Type="http://schemas.openxmlformats.org/officeDocument/2006/relationships/tags" Target="../tags/tag90.xml"/><Relationship Id="rId1" Type="http://schemas.openxmlformats.org/officeDocument/2006/relationships/tags" Target="../tags/tag89.xml"/><Relationship Id="rId6" Type="http://schemas.openxmlformats.org/officeDocument/2006/relationships/tags" Target="../tags/tag94.xml"/><Relationship Id="rId5" Type="http://schemas.openxmlformats.org/officeDocument/2006/relationships/tags" Target="../tags/tag93.xml"/><Relationship Id="rId4" Type="http://schemas.openxmlformats.org/officeDocument/2006/relationships/tags" Target="../tags/tag92.xml"/></Relationships>
</file>

<file path=ppt/slides/_rels/slide16.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97.xml"/><Relationship Id="rId7" Type="http://schemas.openxmlformats.org/officeDocument/2006/relationships/slideLayout" Target="../slideLayouts/slideLayout2.xml"/><Relationship Id="rId2" Type="http://schemas.openxmlformats.org/officeDocument/2006/relationships/tags" Target="../tags/tag96.xml"/><Relationship Id="rId1" Type="http://schemas.openxmlformats.org/officeDocument/2006/relationships/tags" Target="../tags/tag95.xml"/><Relationship Id="rId6" Type="http://schemas.openxmlformats.org/officeDocument/2006/relationships/tags" Target="../tags/tag100.xml"/><Relationship Id="rId5" Type="http://schemas.openxmlformats.org/officeDocument/2006/relationships/tags" Target="../tags/tag99.xml"/><Relationship Id="rId4" Type="http://schemas.openxmlformats.org/officeDocument/2006/relationships/tags" Target="../tags/tag98.xml"/></Relationships>
</file>

<file path=ppt/slides/_rels/slide17.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103.xml"/><Relationship Id="rId7" Type="http://schemas.openxmlformats.org/officeDocument/2006/relationships/slideLayout" Target="../slideLayouts/slideLayout2.xml"/><Relationship Id="rId2" Type="http://schemas.openxmlformats.org/officeDocument/2006/relationships/tags" Target="../tags/tag102.xml"/><Relationship Id="rId1" Type="http://schemas.openxmlformats.org/officeDocument/2006/relationships/tags" Target="../tags/tag101.xml"/><Relationship Id="rId6" Type="http://schemas.openxmlformats.org/officeDocument/2006/relationships/tags" Target="../tags/tag106.xml"/><Relationship Id="rId5" Type="http://schemas.openxmlformats.org/officeDocument/2006/relationships/tags" Target="../tags/tag105.xml"/><Relationship Id="rId4" Type="http://schemas.openxmlformats.org/officeDocument/2006/relationships/tags" Target="../tags/tag104.xml"/></Relationships>
</file>

<file path=ppt/slides/_rels/slide18.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109.xml"/><Relationship Id="rId7" Type="http://schemas.openxmlformats.org/officeDocument/2006/relationships/slideLayout" Target="../slideLayouts/slideLayout2.xml"/><Relationship Id="rId2" Type="http://schemas.openxmlformats.org/officeDocument/2006/relationships/tags" Target="../tags/tag108.xml"/><Relationship Id="rId1" Type="http://schemas.openxmlformats.org/officeDocument/2006/relationships/tags" Target="../tags/tag107.xml"/><Relationship Id="rId6" Type="http://schemas.openxmlformats.org/officeDocument/2006/relationships/tags" Target="../tags/tag112.xml"/><Relationship Id="rId5" Type="http://schemas.openxmlformats.org/officeDocument/2006/relationships/tags" Target="../tags/tag111.xml"/><Relationship Id="rId4" Type="http://schemas.openxmlformats.org/officeDocument/2006/relationships/tags" Target="../tags/tag110.xml"/></Relationships>
</file>

<file path=ppt/slides/_rels/slide19.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115.xml"/><Relationship Id="rId7" Type="http://schemas.openxmlformats.org/officeDocument/2006/relationships/slideLayout" Target="../slideLayouts/slideLayout2.xml"/><Relationship Id="rId2" Type="http://schemas.openxmlformats.org/officeDocument/2006/relationships/tags" Target="../tags/tag114.xml"/><Relationship Id="rId1" Type="http://schemas.openxmlformats.org/officeDocument/2006/relationships/tags" Target="../tags/tag113.xml"/><Relationship Id="rId6" Type="http://schemas.openxmlformats.org/officeDocument/2006/relationships/tags" Target="../tags/tag118.xml"/><Relationship Id="rId5" Type="http://schemas.openxmlformats.org/officeDocument/2006/relationships/tags" Target="../tags/tag117.xml"/><Relationship Id="rId4" Type="http://schemas.openxmlformats.org/officeDocument/2006/relationships/tags" Target="../tags/tag116.xml"/></Relationships>
</file>

<file path=ppt/slides/_rels/slide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10.xml"/><Relationship Id="rId7"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s>
</file>

<file path=ppt/slides/_rels/slide20.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121.xml"/><Relationship Id="rId7" Type="http://schemas.openxmlformats.org/officeDocument/2006/relationships/slideLayout" Target="../slideLayouts/slideLayout2.xml"/><Relationship Id="rId2" Type="http://schemas.openxmlformats.org/officeDocument/2006/relationships/tags" Target="../tags/tag120.xml"/><Relationship Id="rId1" Type="http://schemas.openxmlformats.org/officeDocument/2006/relationships/tags" Target="../tags/tag119.xml"/><Relationship Id="rId6" Type="http://schemas.openxmlformats.org/officeDocument/2006/relationships/tags" Target="../tags/tag124.xml"/><Relationship Id="rId5" Type="http://schemas.openxmlformats.org/officeDocument/2006/relationships/tags" Target="../tags/tag123.xml"/><Relationship Id="rId4" Type="http://schemas.openxmlformats.org/officeDocument/2006/relationships/tags" Target="../tags/tag122.xml"/></Relationships>
</file>

<file path=ppt/slides/_rels/slide2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127.xml"/><Relationship Id="rId7" Type="http://schemas.openxmlformats.org/officeDocument/2006/relationships/slideLayout" Target="../slideLayouts/slideLayout2.xml"/><Relationship Id="rId2" Type="http://schemas.openxmlformats.org/officeDocument/2006/relationships/tags" Target="../tags/tag126.xml"/><Relationship Id="rId1" Type="http://schemas.openxmlformats.org/officeDocument/2006/relationships/tags" Target="../tags/tag125.xml"/><Relationship Id="rId6" Type="http://schemas.openxmlformats.org/officeDocument/2006/relationships/tags" Target="../tags/tag130.xml"/><Relationship Id="rId5" Type="http://schemas.openxmlformats.org/officeDocument/2006/relationships/tags" Target="../tags/tag129.xml"/><Relationship Id="rId4" Type="http://schemas.openxmlformats.org/officeDocument/2006/relationships/tags" Target="../tags/tag128.xml"/></Relationships>
</file>

<file path=ppt/slides/_rels/slide2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133.xml"/><Relationship Id="rId7" Type="http://schemas.openxmlformats.org/officeDocument/2006/relationships/slideLayout" Target="../slideLayouts/slideLayout2.xml"/><Relationship Id="rId2" Type="http://schemas.openxmlformats.org/officeDocument/2006/relationships/tags" Target="../tags/tag132.xml"/><Relationship Id="rId1" Type="http://schemas.openxmlformats.org/officeDocument/2006/relationships/tags" Target="../tags/tag131.xml"/><Relationship Id="rId6" Type="http://schemas.openxmlformats.org/officeDocument/2006/relationships/tags" Target="../tags/tag136.xml"/><Relationship Id="rId5" Type="http://schemas.openxmlformats.org/officeDocument/2006/relationships/tags" Target="../tags/tag135.xml"/><Relationship Id="rId4" Type="http://schemas.openxmlformats.org/officeDocument/2006/relationships/tags" Target="../tags/tag134.xml"/></Relationships>
</file>

<file path=ppt/slides/_rels/slide2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139.xml"/><Relationship Id="rId7" Type="http://schemas.openxmlformats.org/officeDocument/2006/relationships/slideLayout" Target="../slideLayouts/slideLayout2.xml"/><Relationship Id="rId2" Type="http://schemas.openxmlformats.org/officeDocument/2006/relationships/tags" Target="../tags/tag138.xml"/><Relationship Id="rId1" Type="http://schemas.openxmlformats.org/officeDocument/2006/relationships/tags" Target="../tags/tag137.xml"/><Relationship Id="rId6" Type="http://schemas.openxmlformats.org/officeDocument/2006/relationships/tags" Target="../tags/tag142.xml"/><Relationship Id="rId5" Type="http://schemas.openxmlformats.org/officeDocument/2006/relationships/tags" Target="../tags/tag141.xml"/><Relationship Id="rId4" Type="http://schemas.openxmlformats.org/officeDocument/2006/relationships/tags" Target="../tags/tag140.xml"/></Relationships>
</file>

<file path=ppt/slides/_rels/slide24.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145.xml"/><Relationship Id="rId7" Type="http://schemas.openxmlformats.org/officeDocument/2006/relationships/slideLayout" Target="../slideLayouts/slideLayout2.xml"/><Relationship Id="rId2" Type="http://schemas.openxmlformats.org/officeDocument/2006/relationships/tags" Target="../tags/tag144.xml"/><Relationship Id="rId1" Type="http://schemas.openxmlformats.org/officeDocument/2006/relationships/tags" Target="../tags/tag143.xml"/><Relationship Id="rId6" Type="http://schemas.openxmlformats.org/officeDocument/2006/relationships/tags" Target="../tags/tag148.xml"/><Relationship Id="rId5" Type="http://schemas.openxmlformats.org/officeDocument/2006/relationships/tags" Target="../tags/tag147.xml"/><Relationship Id="rId4" Type="http://schemas.openxmlformats.org/officeDocument/2006/relationships/tags" Target="../tags/tag146.xml"/></Relationships>
</file>

<file path=ppt/slides/_rels/slide25.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151.xml"/><Relationship Id="rId7" Type="http://schemas.openxmlformats.org/officeDocument/2006/relationships/slideLayout" Target="../slideLayouts/slideLayout2.xml"/><Relationship Id="rId2" Type="http://schemas.openxmlformats.org/officeDocument/2006/relationships/tags" Target="../tags/tag150.xml"/><Relationship Id="rId1" Type="http://schemas.openxmlformats.org/officeDocument/2006/relationships/tags" Target="../tags/tag149.xml"/><Relationship Id="rId6" Type="http://schemas.openxmlformats.org/officeDocument/2006/relationships/tags" Target="../tags/tag154.xml"/><Relationship Id="rId5" Type="http://schemas.openxmlformats.org/officeDocument/2006/relationships/tags" Target="../tags/tag153.xml"/><Relationship Id="rId4" Type="http://schemas.openxmlformats.org/officeDocument/2006/relationships/tags" Target="../tags/tag152.xml"/></Relationships>
</file>

<file path=ppt/slides/_rels/slide26.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157.xml"/><Relationship Id="rId7" Type="http://schemas.openxmlformats.org/officeDocument/2006/relationships/slideLayout" Target="../slideLayouts/slideLayout2.xml"/><Relationship Id="rId2" Type="http://schemas.openxmlformats.org/officeDocument/2006/relationships/tags" Target="../tags/tag156.xml"/><Relationship Id="rId1" Type="http://schemas.openxmlformats.org/officeDocument/2006/relationships/tags" Target="../tags/tag155.xml"/><Relationship Id="rId6" Type="http://schemas.openxmlformats.org/officeDocument/2006/relationships/tags" Target="../tags/tag160.xml"/><Relationship Id="rId5" Type="http://schemas.openxmlformats.org/officeDocument/2006/relationships/tags" Target="../tags/tag159.xml"/><Relationship Id="rId4" Type="http://schemas.openxmlformats.org/officeDocument/2006/relationships/tags" Target="../tags/tag158.xml"/></Relationships>
</file>

<file path=ppt/slides/_rels/slide27.xml.rels><?xml version="1.0" encoding="UTF-8" standalone="yes"?>
<Relationships xmlns="http://schemas.openxmlformats.org/package/2006/relationships"><Relationship Id="rId8" Type="http://schemas.openxmlformats.org/officeDocument/2006/relationships/tags" Target="../tags/tag168.xml"/><Relationship Id="rId3" Type="http://schemas.openxmlformats.org/officeDocument/2006/relationships/tags" Target="../tags/tag163.xml"/><Relationship Id="rId7" Type="http://schemas.openxmlformats.org/officeDocument/2006/relationships/tags" Target="../tags/tag167.xml"/><Relationship Id="rId2" Type="http://schemas.openxmlformats.org/officeDocument/2006/relationships/tags" Target="../tags/tag162.xml"/><Relationship Id="rId1" Type="http://schemas.openxmlformats.org/officeDocument/2006/relationships/tags" Target="../tags/tag161.xml"/><Relationship Id="rId6" Type="http://schemas.openxmlformats.org/officeDocument/2006/relationships/tags" Target="../tags/tag166.xml"/><Relationship Id="rId11" Type="http://schemas.openxmlformats.org/officeDocument/2006/relationships/image" Target="../media/image3.emf"/><Relationship Id="rId5" Type="http://schemas.openxmlformats.org/officeDocument/2006/relationships/tags" Target="../tags/tag165.xml"/><Relationship Id="rId10" Type="http://schemas.openxmlformats.org/officeDocument/2006/relationships/image" Target="../media/image1.jpeg"/><Relationship Id="rId4" Type="http://schemas.openxmlformats.org/officeDocument/2006/relationships/tags" Target="../tags/tag164.xml"/><Relationship Id="rId9"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171.xml"/><Relationship Id="rId7" Type="http://schemas.openxmlformats.org/officeDocument/2006/relationships/slideLayout" Target="../slideLayouts/slideLayout2.xml"/><Relationship Id="rId2" Type="http://schemas.openxmlformats.org/officeDocument/2006/relationships/tags" Target="../tags/tag170.xml"/><Relationship Id="rId1" Type="http://schemas.openxmlformats.org/officeDocument/2006/relationships/tags" Target="../tags/tag169.xml"/><Relationship Id="rId6" Type="http://schemas.openxmlformats.org/officeDocument/2006/relationships/tags" Target="../tags/tag174.xml"/><Relationship Id="rId5" Type="http://schemas.openxmlformats.org/officeDocument/2006/relationships/tags" Target="../tags/tag173.xml"/><Relationship Id="rId4" Type="http://schemas.openxmlformats.org/officeDocument/2006/relationships/tags" Target="../tags/tag172.xml"/></Relationships>
</file>

<file path=ppt/slides/_rels/slide29.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177.xml"/><Relationship Id="rId7" Type="http://schemas.openxmlformats.org/officeDocument/2006/relationships/slideLayout" Target="../slideLayouts/slideLayout2.xml"/><Relationship Id="rId2" Type="http://schemas.openxmlformats.org/officeDocument/2006/relationships/tags" Target="../tags/tag176.xml"/><Relationship Id="rId1" Type="http://schemas.openxmlformats.org/officeDocument/2006/relationships/tags" Target="../tags/tag175.xml"/><Relationship Id="rId6" Type="http://schemas.openxmlformats.org/officeDocument/2006/relationships/tags" Target="../tags/tag180.xml"/><Relationship Id="rId5" Type="http://schemas.openxmlformats.org/officeDocument/2006/relationships/tags" Target="../tags/tag179.xml"/><Relationship Id="rId4" Type="http://schemas.openxmlformats.org/officeDocument/2006/relationships/tags" Target="../tags/tag178.xml"/></Relationships>
</file>

<file path=ppt/slides/_rels/slide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16.xml"/><Relationship Id="rId7"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tags" Target="../tags/tag19.xml"/><Relationship Id="rId5" Type="http://schemas.openxmlformats.org/officeDocument/2006/relationships/tags" Target="../tags/tag18.xml"/><Relationship Id="rId4" Type="http://schemas.openxmlformats.org/officeDocument/2006/relationships/tags" Target="../tags/tag17.xml"/></Relationships>
</file>

<file path=ppt/slides/_rels/slide30.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183.xml"/><Relationship Id="rId7" Type="http://schemas.openxmlformats.org/officeDocument/2006/relationships/slideLayout" Target="../slideLayouts/slideLayout2.xml"/><Relationship Id="rId2" Type="http://schemas.openxmlformats.org/officeDocument/2006/relationships/tags" Target="../tags/tag182.xml"/><Relationship Id="rId1" Type="http://schemas.openxmlformats.org/officeDocument/2006/relationships/tags" Target="../tags/tag181.xml"/><Relationship Id="rId6" Type="http://schemas.openxmlformats.org/officeDocument/2006/relationships/tags" Target="../tags/tag186.xml"/><Relationship Id="rId5" Type="http://schemas.openxmlformats.org/officeDocument/2006/relationships/tags" Target="../tags/tag185.xml"/><Relationship Id="rId4" Type="http://schemas.openxmlformats.org/officeDocument/2006/relationships/tags" Target="../tags/tag184.xml"/></Relationships>
</file>

<file path=ppt/slides/_rels/slide3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189.xml"/><Relationship Id="rId7" Type="http://schemas.openxmlformats.org/officeDocument/2006/relationships/slideLayout" Target="../slideLayouts/slideLayout2.xml"/><Relationship Id="rId2" Type="http://schemas.openxmlformats.org/officeDocument/2006/relationships/tags" Target="../tags/tag188.xml"/><Relationship Id="rId1" Type="http://schemas.openxmlformats.org/officeDocument/2006/relationships/tags" Target="../tags/tag187.xml"/><Relationship Id="rId6" Type="http://schemas.openxmlformats.org/officeDocument/2006/relationships/tags" Target="../tags/tag192.xml"/><Relationship Id="rId5" Type="http://schemas.openxmlformats.org/officeDocument/2006/relationships/tags" Target="../tags/tag191.xml"/><Relationship Id="rId4" Type="http://schemas.openxmlformats.org/officeDocument/2006/relationships/tags" Target="../tags/tag190.xml"/></Relationships>
</file>

<file path=ppt/slides/_rels/slide3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195.xml"/><Relationship Id="rId7" Type="http://schemas.openxmlformats.org/officeDocument/2006/relationships/slideLayout" Target="../slideLayouts/slideLayout2.xml"/><Relationship Id="rId2" Type="http://schemas.openxmlformats.org/officeDocument/2006/relationships/tags" Target="../tags/tag194.xml"/><Relationship Id="rId1" Type="http://schemas.openxmlformats.org/officeDocument/2006/relationships/tags" Target="../tags/tag193.xml"/><Relationship Id="rId6" Type="http://schemas.openxmlformats.org/officeDocument/2006/relationships/tags" Target="../tags/tag198.xml"/><Relationship Id="rId5" Type="http://schemas.openxmlformats.org/officeDocument/2006/relationships/tags" Target="../tags/tag197.xml"/><Relationship Id="rId4" Type="http://schemas.openxmlformats.org/officeDocument/2006/relationships/tags" Target="../tags/tag196.xml"/></Relationships>
</file>

<file path=ppt/slides/_rels/slide3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201.xml"/><Relationship Id="rId7" Type="http://schemas.openxmlformats.org/officeDocument/2006/relationships/slideLayout" Target="../slideLayouts/slideLayout2.xml"/><Relationship Id="rId2" Type="http://schemas.openxmlformats.org/officeDocument/2006/relationships/tags" Target="../tags/tag200.xml"/><Relationship Id="rId1" Type="http://schemas.openxmlformats.org/officeDocument/2006/relationships/tags" Target="../tags/tag199.xml"/><Relationship Id="rId6" Type="http://schemas.openxmlformats.org/officeDocument/2006/relationships/tags" Target="../tags/tag204.xml"/><Relationship Id="rId5" Type="http://schemas.openxmlformats.org/officeDocument/2006/relationships/tags" Target="../tags/tag203.xml"/><Relationship Id="rId4" Type="http://schemas.openxmlformats.org/officeDocument/2006/relationships/tags" Target="../tags/tag202.xml"/></Relationships>
</file>

<file path=ppt/slides/_rels/slide34.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207.xml"/><Relationship Id="rId7" Type="http://schemas.openxmlformats.org/officeDocument/2006/relationships/slideLayout" Target="../slideLayouts/slideLayout2.xml"/><Relationship Id="rId2" Type="http://schemas.openxmlformats.org/officeDocument/2006/relationships/tags" Target="../tags/tag206.xml"/><Relationship Id="rId1" Type="http://schemas.openxmlformats.org/officeDocument/2006/relationships/tags" Target="../tags/tag205.xml"/><Relationship Id="rId6" Type="http://schemas.openxmlformats.org/officeDocument/2006/relationships/tags" Target="../tags/tag210.xml"/><Relationship Id="rId5" Type="http://schemas.openxmlformats.org/officeDocument/2006/relationships/tags" Target="../tags/tag209.xml"/><Relationship Id="rId4" Type="http://schemas.openxmlformats.org/officeDocument/2006/relationships/tags" Target="../tags/tag208.xml"/></Relationships>
</file>

<file path=ppt/slides/_rels/slide35.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213.xml"/><Relationship Id="rId7" Type="http://schemas.openxmlformats.org/officeDocument/2006/relationships/tags" Target="../tags/tag217.xml"/><Relationship Id="rId2" Type="http://schemas.openxmlformats.org/officeDocument/2006/relationships/tags" Target="../tags/tag212.xml"/><Relationship Id="rId1" Type="http://schemas.openxmlformats.org/officeDocument/2006/relationships/tags" Target="../tags/tag211.xml"/><Relationship Id="rId6" Type="http://schemas.openxmlformats.org/officeDocument/2006/relationships/tags" Target="../tags/tag216.xml"/><Relationship Id="rId5" Type="http://schemas.openxmlformats.org/officeDocument/2006/relationships/tags" Target="../tags/tag215.xml"/><Relationship Id="rId10" Type="http://schemas.openxmlformats.org/officeDocument/2006/relationships/image" Target="../media/image4.png"/><Relationship Id="rId4" Type="http://schemas.openxmlformats.org/officeDocument/2006/relationships/tags" Target="../tags/tag214.xml"/><Relationship Id="rId9" Type="http://schemas.openxmlformats.org/officeDocument/2006/relationships/image" Target="../media/image1.jpeg"/></Relationships>
</file>

<file path=ppt/slides/_rels/slide4.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22.xml"/><Relationship Id="rId7"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tags" Target="../tags/tag25.xml"/><Relationship Id="rId5" Type="http://schemas.openxmlformats.org/officeDocument/2006/relationships/tags" Target="../tags/tag24.xml"/><Relationship Id="rId4" Type="http://schemas.openxmlformats.org/officeDocument/2006/relationships/tags" Target="../tags/tag23.xml"/></Relationships>
</file>

<file path=ppt/slides/_rels/slide5.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28.xml"/><Relationship Id="rId7" Type="http://schemas.openxmlformats.org/officeDocument/2006/relationships/slideLayout" Target="../slideLayouts/slideLayout2.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tags" Target="../tags/tag31.xml"/><Relationship Id="rId5" Type="http://schemas.openxmlformats.org/officeDocument/2006/relationships/tags" Target="../tags/tag30.xml"/><Relationship Id="rId4" Type="http://schemas.openxmlformats.org/officeDocument/2006/relationships/tags" Target="../tags/tag29.xml"/></Relationships>
</file>

<file path=ppt/slides/_rels/slide6.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34.xml"/><Relationship Id="rId7" Type="http://schemas.openxmlformats.org/officeDocument/2006/relationships/slideLayout" Target="../slideLayouts/slideLayout2.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tags" Target="../tags/tag37.xml"/><Relationship Id="rId5" Type="http://schemas.openxmlformats.org/officeDocument/2006/relationships/tags" Target="../tags/tag36.xml"/><Relationship Id="rId4" Type="http://schemas.openxmlformats.org/officeDocument/2006/relationships/tags" Target="../tags/tag35.xml"/></Relationships>
</file>

<file path=ppt/slides/_rels/slide7.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40.xml"/><Relationship Id="rId7" Type="http://schemas.openxmlformats.org/officeDocument/2006/relationships/slideLayout" Target="../slideLayouts/slideLayout2.xm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tags" Target="../tags/tag43.xml"/><Relationship Id="rId5" Type="http://schemas.openxmlformats.org/officeDocument/2006/relationships/tags" Target="../tags/tag42.xml"/><Relationship Id="rId4" Type="http://schemas.openxmlformats.org/officeDocument/2006/relationships/tags" Target="../tags/tag41.xml"/></Relationships>
</file>

<file path=ppt/slides/_rels/slide8.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46.xml"/><Relationship Id="rId7" Type="http://schemas.openxmlformats.org/officeDocument/2006/relationships/slideLayout" Target="../slideLayouts/slideLayout2.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tags" Target="../tags/tag49.xml"/><Relationship Id="rId5" Type="http://schemas.openxmlformats.org/officeDocument/2006/relationships/tags" Target="../tags/tag48.xml"/><Relationship Id="rId4" Type="http://schemas.openxmlformats.org/officeDocument/2006/relationships/tags" Target="../tags/tag47.xml"/></Relationships>
</file>

<file path=ppt/slides/_rels/slide9.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52.xml"/><Relationship Id="rId7" Type="http://schemas.openxmlformats.org/officeDocument/2006/relationships/slideLayout" Target="../slideLayouts/slideLayout2.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tags" Target="../tags/tag55.xml"/><Relationship Id="rId5" Type="http://schemas.openxmlformats.org/officeDocument/2006/relationships/tags" Target="../tags/tag54.xml"/><Relationship Id="rId4" Type="http://schemas.openxmlformats.org/officeDocument/2006/relationships/tags" Target="../tags/tag5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2C64EB74-D5A9-4159-B6AC-A697FC59D56D}"/>
              </a:ext>
            </a:extLst>
          </p:cNvPr>
          <p:cNvSpPr>
            <a:spLocks noGrp="1"/>
          </p:cNvSpPr>
          <p:nvPr>
            <p:ph type="title"/>
            <p:custDataLst>
              <p:tags r:id="rId1"/>
            </p:custDataLst>
          </p:nvPr>
        </p:nvSpPr>
        <p:spPr>
          <a:xfrm>
            <a:off x="2597726" y="1377725"/>
            <a:ext cx="12192000" cy="1277814"/>
          </a:xfrm>
          <a:solidFill>
            <a:srgbClr val="2482C8"/>
          </a:solidFill>
        </p:spPr>
        <p:txBody>
          <a:bodyPr/>
          <a:lstStyle/>
          <a:p>
            <a:r>
              <a:rPr lang="fr-CA" b="1">
                <a:solidFill>
                  <a:schemeClr val="bg1"/>
                </a:solidFill>
              </a:rPr>
              <a:t>  </a:t>
            </a:r>
          </a:p>
        </p:txBody>
      </p:sp>
      <p:sp>
        <p:nvSpPr>
          <p:cNvPr id="7" name="Organigramme : Connecteur 6">
            <a:extLst>
              <a:ext uri="{FF2B5EF4-FFF2-40B4-BE49-F238E27FC236}">
                <a16:creationId xmlns:a16="http://schemas.microsoft.com/office/drawing/2014/main" xmlns="" id="{DD433259-DAC0-428A-8586-811690BEEB3B}"/>
              </a:ext>
            </a:extLst>
          </p:cNvPr>
          <p:cNvSpPr/>
          <p:nvPr>
            <p:custDataLst>
              <p:tags r:id="rId2"/>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6760ABF7-C433-473A-8B6B-995EB10C153F}"/>
              </a:ext>
            </a:extLst>
          </p:cNvPr>
          <p:cNvPicPr>
            <a:picLocks noChangeAspect="1"/>
          </p:cNvPicPr>
          <p:nvPr>
            <p:custDataLst>
              <p:tags r:id="rId3"/>
            </p:custDataLst>
          </p:nvPr>
        </p:nvPicPr>
        <p:blipFill>
          <a:blip r:embed="rId9"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
        <p:nvSpPr>
          <p:cNvPr id="6" name="Espace réservé du numéro de diapositive 5">
            <a:extLst>
              <a:ext uri="{FF2B5EF4-FFF2-40B4-BE49-F238E27FC236}">
                <a16:creationId xmlns:a16="http://schemas.microsoft.com/office/drawing/2014/main" xmlns="" id="{D7B13A32-C19A-4A0E-A771-B446706E1CEB}"/>
              </a:ext>
            </a:extLst>
          </p:cNvPr>
          <p:cNvSpPr>
            <a:spLocks noGrp="1"/>
          </p:cNvSpPr>
          <p:nvPr>
            <p:ph type="sldNum" sz="quarter" idx="12"/>
            <p:custDataLst>
              <p:tags r:id="rId4"/>
            </p:custDataLst>
          </p:nvPr>
        </p:nvSpPr>
        <p:spPr>
          <a:xfrm>
            <a:off x="333375" y="6490216"/>
            <a:ext cx="2743200" cy="365125"/>
          </a:xfrm>
        </p:spPr>
        <p:txBody>
          <a:bodyPr/>
          <a:lstStyle/>
          <a:p>
            <a:pPr algn="l"/>
            <a:fld id="{AFB2CB2A-23AB-4463-9B75-1EA2508A8D3C}" type="slidenum">
              <a:rPr lang="fr-CA" smtClean="0"/>
              <a:pPr algn="l"/>
              <a:t>1</a:t>
            </a:fld>
            <a:endParaRPr lang="fr-CA"/>
          </a:p>
        </p:txBody>
      </p:sp>
      <p:sp>
        <p:nvSpPr>
          <p:cNvPr id="9" name="Espace réservé du contenu 4">
            <a:extLst>
              <a:ext uri="{FF2B5EF4-FFF2-40B4-BE49-F238E27FC236}">
                <a16:creationId xmlns:a16="http://schemas.microsoft.com/office/drawing/2014/main" xmlns="" id="{D28A6DB2-B484-4D8E-A5AF-2B15AAFB0EFC}"/>
              </a:ext>
            </a:extLst>
          </p:cNvPr>
          <p:cNvSpPr>
            <a:spLocks noGrp="1"/>
          </p:cNvSpPr>
          <p:nvPr>
            <p:ph idx="1"/>
            <p:custDataLst>
              <p:tags r:id="rId5"/>
            </p:custDataLst>
          </p:nvPr>
        </p:nvSpPr>
        <p:spPr>
          <a:xfrm>
            <a:off x="981075" y="1694576"/>
            <a:ext cx="10515600" cy="3632433"/>
          </a:xfrm>
        </p:spPr>
        <p:txBody>
          <a:bodyPr>
            <a:normAutofit fontScale="77500" lnSpcReduction="20000"/>
          </a:bodyPr>
          <a:lstStyle/>
          <a:p>
            <a:pPr marL="0" indent="0" algn="ctr">
              <a:buNone/>
            </a:pPr>
            <a:r>
              <a:rPr lang="fr-CA" sz="5900" b="1" i="0" dirty="0">
                <a:solidFill>
                  <a:srgbClr val="2482C8"/>
                </a:solidFill>
                <a:effectLst/>
                <a:latin typeface="Segoe UI" panose="020B0502040204020203" pitchFamily="34" charset="0"/>
              </a:rPr>
              <a:t>SÉANCE D’INFORMATION </a:t>
            </a:r>
          </a:p>
          <a:p>
            <a:pPr marL="0" indent="0" algn="ctr">
              <a:buNone/>
            </a:pPr>
            <a:endParaRPr lang="fr-CA" sz="5100" b="1" i="0" dirty="0">
              <a:solidFill>
                <a:srgbClr val="2482C8"/>
              </a:solidFill>
              <a:effectLst/>
              <a:latin typeface="Segoe UI" panose="020B0502040204020203" pitchFamily="34" charset="0"/>
            </a:endParaRPr>
          </a:p>
          <a:p>
            <a:pPr marL="0" indent="0" algn="ctr">
              <a:buNone/>
            </a:pPr>
            <a:r>
              <a:rPr lang="fr-CA" sz="5800" b="1" i="0" dirty="0">
                <a:solidFill>
                  <a:srgbClr val="FF0000"/>
                </a:solidFill>
                <a:effectLst/>
                <a:latin typeface="Segoe UI" panose="020B0502040204020203" pitchFamily="34" charset="0"/>
              </a:rPr>
              <a:t>Plaintes du maintien de l’équité salariale </a:t>
            </a:r>
          </a:p>
          <a:p>
            <a:pPr marL="0" indent="0" algn="ctr">
              <a:buNone/>
            </a:pPr>
            <a:r>
              <a:rPr lang="fr-CA" sz="5800" b="1" i="0" dirty="0">
                <a:solidFill>
                  <a:srgbClr val="FF0000"/>
                </a:solidFill>
                <a:effectLst/>
                <a:latin typeface="Segoe UI" panose="020B0502040204020203" pitchFamily="34" charset="0"/>
              </a:rPr>
              <a:t>pour </a:t>
            </a:r>
            <a:r>
              <a:rPr lang="fr-CA" sz="5800" b="1" dirty="0">
                <a:solidFill>
                  <a:srgbClr val="FF0000"/>
                </a:solidFill>
                <a:latin typeface="Segoe UI" panose="020B0502040204020203" pitchFamily="34" charset="0"/>
              </a:rPr>
              <a:t>le personnel de la catégorie 3 dont les plaintes sont toujours actives</a:t>
            </a:r>
            <a:endParaRPr lang="fr-CA" sz="5800" b="1" i="0" dirty="0">
              <a:solidFill>
                <a:srgbClr val="FF0000"/>
              </a:solidFill>
              <a:effectLst/>
              <a:latin typeface="Segoe UI" panose="020B0502040204020203" pitchFamily="34" charset="0"/>
            </a:endParaRPr>
          </a:p>
          <a:p>
            <a:pPr marL="0" indent="0" algn="ctr">
              <a:buNone/>
            </a:pPr>
            <a:endParaRPr lang="fr-CA" sz="5800" b="1" dirty="0">
              <a:solidFill>
                <a:srgbClr val="FF0000"/>
              </a:solidFill>
              <a:latin typeface="Segoe UI" panose="020B0502040204020203" pitchFamily="34" charset="0"/>
            </a:endParaRPr>
          </a:p>
          <a:p>
            <a:pPr marL="0" indent="0" algn="ctr">
              <a:buNone/>
            </a:pPr>
            <a:endParaRPr lang="fr-CA" sz="3800" b="1" dirty="0">
              <a:solidFill>
                <a:srgbClr val="2482C8"/>
              </a:solidFill>
              <a:latin typeface="Segoe UI" panose="020B0502040204020203" pitchFamily="34" charset="0"/>
            </a:endParaRPr>
          </a:p>
        </p:txBody>
      </p:sp>
      <p:sp>
        <p:nvSpPr>
          <p:cNvPr id="10" name="Espace réservé du contenu 4">
            <a:extLst>
              <a:ext uri="{FF2B5EF4-FFF2-40B4-BE49-F238E27FC236}">
                <a16:creationId xmlns:a16="http://schemas.microsoft.com/office/drawing/2014/main" xmlns="" id="{D229E9EC-323E-4DE5-AB89-57F0350AE4DB}"/>
              </a:ext>
            </a:extLst>
          </p:cNvPr>
          <p:cNvSpPr txBox="1">
            <a:spLocks/>
          </p:cNvSpPr>
          <p:nvPr>
            <p:custDataLst>
              <p:tags r:id="rId6"/>
            </p:custDataLst>
          </p:nvPr>
        </p:nvSpPr>
        <p:spPr>
          <a:xfrm>
            <a:off x="981075" y="4857963"/>
            <a:ext cx="10515600" cy="938091"/>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Font typeface="Arial" panose="020B0604020202020204" pitchFamily="34" charset="0"/>
              <a:buNone/>
            </a:pPr>
            <a:endParaRPr lang="fr-CA" sz="3200" b="1" dirty="0">
              <a:solidFill>
                <a:srgbClr val="C00000"/>
              </a:solidFill>
            </a:endParaRPr>
          </a:p>
          <a:p>
            <a:pPr marL="0" indent="0" algn="r">
              <a:buFont typeface="Arial" panose="020B0604020202020204" pitchFamily="34" charset="0"/>
              <a:buNone/>
            </a:pPr>
            <a:r>
              <a:rPr lang="fr-CA" sz="3200" b="1" dirty="0">
                <a:solidFill>
                  <a:srgbClr val="FF0000"/>
                </a:solidFill>
              </a:rPr>
              <a:t>Novembre-Décembre 2021   </a:t>
            </a:r>
          </a:p>
        </p:txBody>
      </p:sp>
      <p:sp>
        <p:nvSpPr>
          <p:cNvPr id="13" name="ZoneTexte 12">
            <a:extLst>
              <a:ext uri="{FF2B5EF4-FFF2-40B4-BE49-F238E27FC236}">
                <a16:creationId xmlns:a16="http://schemas.microsoft.com/office/drawing/2014/main" xmlns="" id="{8D251BF5-6FC2-4797-BEB9-77170A382EAF}"/>
              </a:ext>
            </a:extLst>
          </p:cNvPr>
          <p:cNvSpPr txBox="1"/>
          <p:nvPr>
            <p:custDataLst>
              <p:tags r:id="rId7"/>
            </p:custDataLst>
          </p:nvPr>
        </p:nvSpPr>
        <p:spPr>
          <a:xfrm>
            <a:off x="7802725" y="6456084"/>
            <a:ext cx="4038600" cy="369332"/>
          </a:xfrm>
          <a:prstGeom prst="rect">
            <a:avLst/>
          </a:prstGeom>
          <a:noFill/>
        </p:spPr>
        <p:txBody>
          <a:bodyPr wrap="square" rtlCol="0">
            <a:spAutoFit/>
          </a:bodyPr>
          <a:lstStyle/>
          <a:p>
            <a:r>
              <a:rPr lang="fr-CA" b="1" dirty="0">
                <a:solidFill>
                  <a:srgbClr val="2482C8"/>
                </a:solidFill>
              </a:rPr>
              <a:t>MAINTIEN DE L'ÉQUITÉ SALARIALE</a:t>
            </a:r>
          </a:p>
        </p:txBody>
      </p:sp>
    </p:spTree>
    <p:extLst>
      <p:ext uri="{BB962C8B-B14F-4D97-AF65-F5344CB8AC3E}">
        <p14:creationId xmlns:p14="http://schemas.microsoft.com/office/powerpoint/2010/main" val="4259459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2C64EB74-D5A9-4159-B6AC-A697FC59D56D}"/>
              </a:ext>
            </a:extLst>
          </p:cNvPr>
          <p:cNvSpPr>
            <a:spLocks noGrp="1"/>
          </p:cNvSpPr>
          <p:nvPr>
            <p:ph type="title"/>
            <p:custDataLst>
              <p:tags r:id="rId1"/>
            </p:custDataLst>
          </p:nvPr>
        </p:nvSpPr>
        <p:spPr>
          <a:xfrm>
            <a:off x="0" y="-76199"/>
            <a:ext cx="12192000" cy="1277814"/>
          </a:xfrm>
          <a:solidFill>
            <a:srgbClr val="2482C8"/>
          </a:solidFill>
        </p:spPr>
        <p:txBody>
          <a:bodyPr>
            <a:normAutofit/>
          </a:bodyPr>
          <a:lstStyle/>
          <a:p>
            <a:r>
              <a:rPr lang="fr-CA" b="1" dirty="0">
                <a:solidFill>
                  <a:schemeClr val="bg1"/>
                </a:solidFill>
              </a:rPr>
              <a:t> Qu’est-ce que l’équité salariale?</a:t>
            </a:r>
          </a:p>
        </p:txBody>
      </p:sp>
      <p:sp>
        <p:nvSpPr>
          <p:cNvPr id="7" name="Organigramme : Connecteur 6">
            <a:extLst>
              <a:ext uri="{FF2B5EF4-FFF2-40B4-BE49-F238E27FC236}">
                <a16:creationId xmlns:a16="http://schemas.microsoft.com/office/drawing/2014/main" xmlns="" id="{DD433259-DAC0-428A-8586-811690BEEB3B}"/>
              </a:ext>
            </a:extLst>
          </p:cNvPr>
          <p:cNvSpPr/>
          <p:nvPr>
            <p:custDataLst>
              <p:tags r:id="rId2"/>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6760ABF7-C433-473A-8B6B-995EB10C153F}"/>
              </a:ext>
            </a:extLst>
          </p:cNvPr>
          <p:cNvPicPr>
            <a:picLocks noChangeAspect="1"/>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
        <p:nvSpPr>
          <p:cNvPr id="3" name="Espace réservé du contenu 2">
            <a:extLst>
              <a:ext uri="{FF2B5EF4-FFF2-40B4-BE49-F238E27FC236}">
                <a16:creationId xmlns:a16="http://schemas.microsoft.com/office/drawing/2014/main" xmlns="" id="{381218C4-ED33-4BBF-B8DC-14AB11996E25}"/>
              </a:ext>
            </a:extLst>
          </p:cNvPr>
          <p:cNvSpPr>
            <a:spLocks noGrp="1"/>
          </p:cNvSpPr>
          <p:nvPr>
            <p:ph idx="1"/>
            <p:custDataLst>
              <p:tags r:id="rId4"/>
            </p:custDataLst>
          </p:nvPr>
        </p:nvSpPr>
        <p:spPr>
          <a:xfrm>
            <a:off x="333375" y="1864905"/>
            <a:ext cx="11507950" cy="4351338"/>
          </a:xfrm>
        </p:spPr>
        <p:txBody>
          <a:bodyPr vert="horz" lIns="91440" tIns="45720" rIns="91440" bIns="45720" rtlCol="0" anchor="t">
            <a:normAutofit/>
          </a:bodyPr>
          <a:lstStyle/>
          <a:p>
            <a:pPr marL="0" indent="0" algn="ctr">
              <a:buNone/>
            </a:pPr>
            <a:r>
              <a:rPr lang="fr-CA" sz="3200" b="1" dirty="0"/>
              <a:t>Évaluation de l'emploi selon 17 sous-facteurs</a:t>
            </a:r>
            <a:endParaRPr lang="fr-FR" sz="3200" b="1" dirty="0">
              <a:cs typeface="Calibri" panose="020F0502020204030204"/>
            </a:endParaRPr>
          </a:p>
          <a:p>
            <a:pPr marL="457200" indent="-457200"/>
            <a:endParaRPr lang="fr-CA" b="1" dirty="0">
              <a:cs typeface="Calibri"/>
            </a:endParaRPr>
          </a:p>
          <a:p>
            <a:pPr marL="457200" indent="-457200" algn="just"/>
            <a:r>
              <a:rPr lang="fr-CA" dirty="0">
                <a:cs typeface="Calibri"/>
              </a:rPr>
              <a:t>Un pointage est attribué à chacun des sous-facteurs;</a:t>
            </a:r>
          </a:p>
          <a:p>
            <a:pPr marL="457200" indent="-457200" algn="just"/>
            <a:r>
              <a:rPr lang="fr-CA" dirty="0">
                <a:cs typeface="Calibri"/>
              </a:rPr>
              <a:t>La valeur accordée à l'emploi détermine le rangement salarial.</a:t>
            </a:r>
          </a:p>
          <a:p>
            <a:pPr marL="457200" indent="-457200" algn="just"/>
            <a:endParaRPr lang="fr-CA" dirty="0">
              <a:cs typeface="Calibri"/>
            </a:endParaRPr>
          </a:p>
          <a:p>
            <a:pPr marL="457200" lvl="1" indent="0" algn="just">
              <a:buNone/>
            </a:pPr>
            <a:endParaRPr lang="fr-CA" dirty="0">
              <a:cs typeface="Calibri"/>
            </a:endParaRPr>
          </a:p>
          <a:p>
            <a:pPr marL="457200" lvl="1" indent="0">
              <a:buNone/>
            </a:pPr>
            <a:endParaRPr lang="fr-CA" dirty="0">
              <a:cs typeface="Calibri"/>
            </a:endParaRPr>
          </a:p>
          <a:p>
            <a:pPr lvl="1"/>
            <a:endParaRPr lang="fr-CA" dirty="0">
              <a:cs typeface="Calibri"/>
            </a:endParaRPr>
          </a:p>
          <a:p>
            <a:pPr lvl="1"/>
            <a:endParaRPr lang="fr-CA" dirty="0">
              <a:cs typeface="Calibri"/>
            </a:endParaRPr>
          </a:p>
        </p:txBody>
      </p:sp>
      <p:sp>
        <p:nvSpPr>
          <p:cNvPr id="6" name="Espace réservé du numéro de diapositive 5">
            <a:extLst>
              <a:ext uri="{FF2B5EF4-FFF2-40B4-BE49-F238E27FC236}">
                <a16:creationId xmlns:a16="http://schemas.microsoft.com/office/drawing/2014/main" xmlns="" id="{D7B13A32-C19A-4A0E-A771-B446706E1CEB}"/>
              </a:ext>
            </a:extLst>
          </p:cNvPr>
          <p:cNvSpPr>
            <a:spLocks noGrp="1"/>
          </p:cNvSpPr>
          <p:nvPr>
            <p:ph type="sldNum" sz="quarter" idx="12"/>
            <p:custDataLst>
              <p:tags r:id="rId5"/>
            </p:custDataLst>
          </p:nvPr>
        </p:nvSpPr>
        <p:spPr>
          <a:xfrm>
            <a:off x="333375" y="6482605"/>
            <a:ext cx="2743200" cy="365125"/>
          </a:xfrm>
        </p:spPr>
        <p:txBody>
          <a:bodyPr/>
          <a:lstStyle/>
          <a:p>
            <a:pPr algn="l"/>
            <a:fld id="{AFB2CB2A-23AB-4463-9B75-1EA2508A8D3C}" type="slidenum">
              <a:rPr lang="fr-CA" smtClean="0"/>
              <a:pPr algn="l"/>
              <a:t>10</a:t>
            </a:fld>
            <a:endParaRPr lang="fr-CA" dirty="0"/>
          </a:p>
        </p:txBody>
      </p:sp>
      <p:sp>
        <p:nvSpPr>
          <p:cNvPr id="9" name="ZoneTexte 8">
            <a:extLst>
              <a:ext uri="{FF2B5EF4-FFF2-40B4-BE49-F238E27FC236}">
                <a16:creationId xmlns:a16="http://schemas.microsoft.com/office/drawing/2014/main" xmlns="" id="{2547ED90-3FFB-4FBC-B837-B61153D2DA53}"/>
              </a:ext>
            </a:extLst>
          </p:cNvPr>
          <p:cNvSpPr txBox="1"/>
          <p:nvPr>
            <p:custDataLst>
              <p:tags r:id="rId6"/>
            </p:custDataLst>
          </p:nvPr>
        </p:nvSpPr>
        <p:spPr>
          <a:xfrm>
            <a:off x="7820025" y="6488668"/>
            <a:ext cx="4038600" cy="369332"/>
          </a:xfrm>
          <a:prstGeom prst="rect">
            <a:avLst/>
          </a:prstGeom>
          <a:noFill/>
        </p:spPr>
        <p:txBody>
          <a:bodyPr wrap="square" rtlCol="0">
            <a:spAutoFit/>
          </a:bodyPr>
          <a:lstStyle/>
          <a:p>
            <a:r>
              <a:rPr lang="fr-CA" b="1" dirty="0">
                <a:solidFill>
                  <a:srgbClr val="2482C8"/>
                </a:solidFill>
              </a:rPr>
              <a:t>MAINTIEN DE L'ÉQUITÉ SALARIALE</a:t>
            </a:r>
          </a:p>
        </p:txBody>
      </p:sp>
    </p:spTree>
    <p:extLst>
      <p:ext uri="{BB962C8B-B14F-4D97-AF65-F5344CB8AC3E}">
        <p14:creationId xmlns:p14="http://schemas.microsoft.com/office/powerpoint/2010/main" val="2270855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2C64EB74-D5A9-4159-B6AC-A697FC59D56D}"/>
              </a:ext>
            </a:extLst>
          </p:cNvPr>
          <p:cNvSpPr>
            <a:spLocks noGrp="1"/>
          </p:cNvSpPr>
          <p:nvPr>
            <p:ph type="title"/>
            <p:custDataLst>
              <p:tags r:id="rId1"/>
            </p:custDataLst>
          </p:nvPr>
        </p:nvSpPr>
        <p:spPr>
          <a:xfrm>
            <a:off x="0" y="-76199"/>
            <a:ext cx="12192000" cy="1277814"/>
          </a:xfrm>
          <a:solidFill>
            <a:srgbClr val="2482C8"/>
          </a:solidFill>
        </p:spPr>
        <p:txBody>
          <a:bodyPr>
            <a:normAutofit/>
          </a:bodyPr>
          <a:lstStyle/>
          <a:p>
            <a:r>
              <a:rPr lang="fr-CA" b="1" dirty="0">
                <a:solidFill>
                  <a:schemeClr val="bg1"/>
                </a:solidFill>
              </a:rPr>
              <a:t> La courbe salariale des emplois masculins</a:t>
            </a:r>
          </a:p>
        </p:txBody>
      </p:sp>
      <p:sp>
        <p:nvSpPr>
          <p:cNvPr id="7" name="Organigramme : Connecteur 6">
            <a:extLst>
              <a:ext uri="{FF2B5EF4-FFF2-40B4-BE49-F238E27FC236}">
                <a16:creationId xmlns:a16="http://schemas.microsoft.com/office/drawing/2014/main" xmlns="" id="{DD433259-DAC0-428A-8586-811690BEEB3B}"/>
              </a:ext>
            </a:extLst>
          </p:cNvPr>
          <p:cNvSpPr/>
          <p:nvPr>
            <p:custDataLst>
              <p:tags r:id="rId2"/>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6760ABF7-C433-473A-8B6B-995EB10C153F}"/>
              </a:ext>
            </a:extLst>
          </p:cNvPr>
          <p:cNvPicPr>
            <a:picLocks noChangeAspect="1"/>
          </p:cNvPicPr>
          <p:nvPr>
            <p:custDataLst>
              <p:tags r:id="rId3"/>
            </p:custDataLst>
          </p:nvPr>
        </p:nvPicPr>
        <p:blipFill>
          <a:blip r:embed="rId11"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
        <p:nvSpPr>
          <p:cNvPr id="6" name="Espace réservé du numéro de diapositive 5">
            <a:extLst>
              <a:ext uri="{FF2B5EF4-FFF2-40B4-BE49-F238E27FC236}">
                <a16:creationId xmlns:a16="http://schemas.microsoft.com/office/drawing/2014/main" xmlns="" id="{D7B13A32-C19A-4A0E-A771-B446706E1CEB}"/>
              </a:ext>
            </a:extLst>
          </p:cNvPr>
          <p:cNvSpPr>
            <a:spLocks noGrp="1"/>
          </p:cNvSpPr>
          <p:nvPr>
            <p:ph type="sldNum" sz="quarter" idx="12"/>
            <p:custDataLst>
              <p:tags r:id="rId4"/>
            </p:custDataLst>
          </p:nvPr>
        </p:nvSpPr>
        <p:spPr>
          <a:xfrm>
            <a:off x="333375" y="6492875"/>
            <a:ext cx="2743200" cy="365125"/>
          </a:xfrm>
        </p:spPr>
        <p:txBody>
          <a:bodyPr/>
          <a:lstStyle/>
          <a:p>
            <a:pPr algn="l"/>
            <a:fld id="{AFB2CB2A-23AB-4463-9B75-1EA2508A8D3C}" type="slidenum">
              <a:rPr lang="fr-CA" smtClean="0"/>
              <a:pPr algn="l"/>
              <a:t>11</a:t>
            </a:fld>
            <a:endParaRPr lang="fr-CA" dirty="0"/>
          </a:p>
        </p:txBody>
      </p:sp>
      <p:sp>
        <p:nvSpPr>
          <p:cNvPr id="9" name="ZoneTexte 8">
            <a:extLst>
              <a:ext uri="{FF2B5EF4-FFF2-40B4-BE49-F238E27FC236}">
                <a16:creationId xmlns:a16="http://schemas.microsoft.com/office/drawing/2014/main" xmlns="" id="{2547ED90-3FFB-4FBC-B837-B61153D2DA53}"/>
              </a:ext>
            </a:extLst>
          </p:cNvPr>
          <p:cNvSpPr txBox="1"/>
          <p:nvPr>
            <p:custDataLst>
              <p:tags r:id="rId5"/>
            </p:custDataLst>
          </p:nvPr>
        </p:nvSpPr>
        <p:spPr>
          <a:xfrm>
            <a:off x="7878050" y="6488668"/>
            <a:ext cx="4038600" cy="369332"/>
          </a:xfrm>
          <a:prstGeom prst="rect">
            <a:avLst/>
          </a:prstGeom>
          <a:noFill/>
        </p:spPr>
        <p:txBody>
          <a:bodyPr wrap="square" rtlCol="0">
            <a:spAutoFit/>
          </a:bodyPr>
          <a:lstStyle/>
          <a:p>
            <a:r>
              <a:rPr lang="fr-CA" b="1" dirty="0">
                <a:solidFill>
                  <a:srgbClr val="2482C8"/>
                </a:solidFill>
              </a:rPr>
              <a:t>MAINTIEN DE L'ÉQUITÉ SALARIALE</a:t>
            </a:r>
          </a:p>
        </p:txBody>
      </p:sp>
      <p:pic>
        <p:nvPicPr>
          <p:cNvPr id="10" name="Picture 13">
            <a:extLst>
              <a:ext uri="{FF2B5EF4-FFF2-40B4-BE49-F238E27FC236}">
                <a16:creationId xmlns:a16="http://schemas.microsoft.com/office/drawing/2014/main" xmlns="" id="{BBF32EA5-AB01-437E-9055-6F8502B03736}"/>
              </a:ext>
            </a:extLst>
          </p:cNvPr>
          <p:cNvPicPr>
            <a:picLocks noGrp="1" noChangeAspect="1" noChangeArrowheads="1"/>
          </p:cNvPicPr>
          <p:nvPr>
            <p:ph idx="1"/>
            <p:custDataLst>
              <p:tags r:id="rId6"/>
            </p:custDataLst>
          </p:nvPr>
        </p:nvPicPr>
        <p:blipFill>
          <a:blip r:embed="rId12" cstate="print"/>
          <a:srcRect/>
          <a:stretch>
            <a:fillRect/>
          </a:stretch>
        </p:blipFill>
        <p:spPr bwMode="auto">
          <a:xfrm>
            <a:off x="1435114" y="1550126"/>
            <a:ext cx="8339450" cy="4188823"/>
          </a:xfrm>
          <a:prstGeom prst="rect">
            <a:avLst/>
          </a:prstGeom>
          <a:noFill/>
          <a:ln w="9525">
            <a:noFill/>
            <a:miter lim="800000"/>
            <a:headEnd/>
            <a:tailEnd/>
          </a:ln>
          <a:effectLst/>
        </p:spPr>
      </p:pic>
      <p:sp>
        <p:nvSpPr>
          <p:cNvPr id="12" name="ZoneTexte 11">
            <a:extLst>
              <a:ext uri="{FF2B5EF4-FFF2-40B4-BE49-F238E27FC236}">
                <a16:creationId xmlns:a16="http://schemas.microsoft.com/office/drawing/2014/main" xmlns="" id="{F738A3BE-5AC2-40BA-9DCA-636C233FCB5F}"/>
              </a:ext>
            </a:extLst>
          </p:cNvPr>
          <p:cNvSpPr txBox="1"/>
          <p:nvPr>
            <p:custDataLst>
              <p:tags r:id="rId7"/>
            </p:custDataLst>
          </p:nvPr>
        </p:nvSpPr>
        <p:spPr>
          <a:xfrm>
            <a:off x="988109" y="2943833"/>
            <a:ext cx="1120208" cy="830997"/>
          </a:xfrm>
          <a:prstGeom prst="rect">
            <a:avLst/>
          </a:prstGeom>
          <a:noFill/>
        </p:spPr>
        <p:txBody>
          <a:bodyPr wrap="square" rtlCol="0">
            <a:spAutoFit/>
          </a:bodyPr>
          <a:lstStyle/>
          <a:p>
            <a:r>
              <a:rPr lang="fr-CA" sz="4800" dirty="0">
                <a:solidFill>
                  <a:srgbClr val="2482C8"/>
                </a:solidFill>
                <a:latin typeface="Tw Cen MT"/>
              </a:rPr>
              <a:t>$</a:t>
            </a:r>
          </a:p>
        </p:txBody>
      </p:sp>
      <p:sp>
        <p:nvSpPr>
          <p:cNvPr id="13" name="ZoneTexte 12">
            <a:extLst>
              <a:ext uri="{FF2B5EF4-FFF2-40B4-BE49-F238E27FC236}">
                <a16:creationId xmlns:a16="http://schemas.microsoft.com/office/drawing/2014/main" xmlns="" id="{ED2AF7FD-7A8E-4FF7-A2C5-FBCC1326DEDC}"/>
              </a:ext>
            </a:extLst>
          </p:cNvPr>
          <p:cNvSpPr txBox="1"/>
          <p:nvPr>
            <p:custDataLst>
              <p:tags r:id="rId8"/>
            </p:custDataLst>
          </p:nvPr>
        </p:nvSpPr>
        <p:spPr>
          <a:xfrm>
            <a:off x="3722764" y="5692982"/>
            <a:ext cx="3514142" cy="461665"/>
          </a:xfrm>
          <a:prstGeom prst="rect">
            <a:avLst/>
          </a:prstGeom>
          <a:noFill/>
        </p:spPr>
        <p:txBody>
          <a:bodyPr wrap="square" rtlCol="0">
            <a:spAutoFit/>
          </a:bodyPr>
          <a:lstStyle/>
          <a:p>
            <a:pPr algn="ctr"/>
            <a:r>
              <a:rPr lang="fr-CA" sz="2400" b="1" dirty="0">
                <a:solidFill>
                  <a:srgbClr val="2482C8"/>
                </a:solidFill>
              </a:rPr>
              <a:t>Rangements (points)</a:t>
            </a:r>
          </a:p>
        </p:txBody>
      </p:sp>
      <p:sp>
        <p:nvSpPr>
          <p:cNvPr id="14" name="Text Box 3">
            <a:extLst>
              <a:ext uri="{FF2B5EF4-FFF2-40B4-BE49-F238E27FC236}">
                <a16:creationId xmlns:a16="http://schemas.microsoft.com/office/drawing/2014/main" xmlns="" id="{48949B7E-1B37-42CA-8584-31AEF982FC46}"/>
              </a:ext>
            </a:extLst>
          </p:cNvPr>
          <p:cNvSpPr txBox="1">
            <a:spLocks noChangeArrowheads="1"/>
          </p:cNvSpPr>
          <p:nvPr>
            <p:custDataLst>
              <p:tags r:id="rId9"/>
            </p:custDataLst>
          </p:nvPr>
        </p:nvSpPr>
        <p:spPr bwMode="auto">
          <a:xfrm>
            <a:off x="3965107" y="6154647"/>
            <a:ext cx="4000527" cy="34605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50000"/>
              </a:lnSpc>
              <a:spcBef>
                <a:spcPts val="25"/>
              </a:spcBef>
              <a:spcAft>
                <a:spcPts val="1000"/>
              </a:spcAft>
              <a:buClrTx/>
              <a:buSzTx/>
              <a:buFontTx/>
              <a:buNone/>
              <a:tabLst/>
            </a:pPr>
            <a:r>
              <a:rPr kumimoji="0" lang="fr-FR" sz="1600" b="0" i="0" u="none" strike="noStrike" cap="none" normalizeH="0" baseline="0" dirty="0">
                <a:ln>
                  <a:noFill/>
                </a:ln>
                <a:solidFill>
                  <a:srgbClr val="000000"/>
                </a:solidFill>
                <a:effectLst/>
                <a:latin typeface="Arial" pitchFamily="34" charset="0"/>
              </a:rPr>
              <a:t>y = 0.0298x2 + 0.2713x + 13.643</a:t>
            </a:r>
            <a:endParaRPr kumimoji="0" lang="fr-FR" sz="1800" b="0" i="0" u="none" strike="noStrike" cap="none" normalizeH="0" baseline="0" dirty="0">
              <a:ln>
                <a:noFill/>
              </a:ln>
              <a:solidFill>
                <a:schemeClr val="tx1"/>
              </a:solidFill>
              <a:effectLst/>
              <a:latin typeface="Arial" pitchFamily="34" charset="0"/>
            </a:endParaRPr>
          </a:p>
        </p:txBody>
      </p:sp>
    </p:spTree>
    <p:extLst>
      <p:ext uri="{BB962C8B-B14F-4D97-AF65-F5344CB8AC3E}">
        <p14:creationId xmlns:p14="http://schemas.microsoft.com/office/powerpoint/2010/main" val="399625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2C64EB74-D5A9-4159-B6AC-A697FC59D56D}"/>
              </a:ext>
            </a:extLst>
          </p:cNvPr>
          <p:cNvSpPr>
            <a:spLocks noGrp="1"/>
          </p:cNvSpPr>
          <p:nvPr>
            <p:ph type="title"/>
            <p:custDataLst>
              <p:tags r:id="rId1"/>
            </p:custDataLst>
          </p:nvPr>
        </p:nvSpPr>
        <p:spPr>
          <a:xfrm>
            <a:off x="0" y="-76199"/>
            <a:ext cx="12192000" cy="1277814"/>
          </a:xfrm>
          <a:solidFill>
            <a:srgbClr val="2482C8"/>
          </a:solidFill>
        </p:spPr>
        <p:txBody>
          <a:bodyPr>
            <a:normAutofit/>
          </a:bodyPr>
          <a:lstStyle/>
          <a:p>
            <a:r>
              <a:rPr lang="fr-CA" b="1" dirty="0">
                <a:solidFill>
                  <a:schemeClr val="bg1"/>
                </a:solidFill>
              </a:rPr>
              <a:t> Qu’est-ce que l’équité salariale?</a:t>
            </a:r>
          </a:p>
        </p:txBody>
      </p:sp>
      <p:sp>
        <p:nvSpPr>
          <p:cNvPr id="7" name="Organigramme : Connecteur 6">
            <a:extLst>
              <a:ext uri="{FF2B5EF4-FFF2-40B4-BE49-F238E27FC236}">
                <a16:creationId xmlns:a16="http://schemas.microsoft.com/office/drawing/2014/main" xmlns="" id="{DD433259-DAC0-428A-8586-811690BEEB3B}"/>
              </a:ext>
            </a:extLst>
          </p:cNvPr>
          <p:cNvSpPr/>
          <p:nvPr>
            <p:custDataLst>
              <p:tags r:id="rId2"/>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6760ABF7-C433-473A-8B6B-995EB10C153F}"/>
              </a:ext>
            </a:extLst>
          </p:cNvPr>
          <p:cNvPicPr>
            <a:picLocks noChangeAspect="1"/>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
        <p:nvSpPr>
          <p:cNvPr id="3" name="Espace réservé du contenu 2">
            <a:extLst>
              <a:ext uri="{FF2B5EF4-FFF2-40B4-BE49-F238E27FC236}">
                <a16:creationId xmlns:a16="http://schemas.microsoft.com/office/drawing/2014/main" xmlns="" id="{381218C4-ED33-4BBF-B8DC-14AB11996E25}"/>
              </a:ext>
            </a:extLst>
          </p:cNvPr>
          <p:cNvSpPr>
            <a:spLocks noGrp="1"/>
          </p:cNvSpPr>
          <p:nvPr>
            <p:ph idx="1"/>
            <p:custDataLst>
              <p:tags r:id="rId4"/>
            </p:custDataLst>
          </p:nvPr>
        </p:nvSpPr>
        <p:spPr>
          <a:xfrm>
            <a:off x="333375" y="1864905"/>
            <a:ext cx="11507950" cy="4351338"/>
          </a:xfrm>
        </p:spPr>
        <p:txBody>
          <a:bodyPr vert="horz" lIns="91440" tIns="45720" rIns="91440" bIns="45720" rtlCol="0" anchor="t">
            <a:normAutofit/>
          </a:bodyPr>
          <a:lstStyle/>
          <a:p>
            <a:pPr marL="0" indent="0" algn="ctr">
              <a:buNone/>
            </a:pPr>
            <a:r>
              <a:rPr lang="fr-CA" sz="3200" b="1" dirty="0"/>
              <a:t>Juxtaposition des catégories d'emploi à prédominance </a:t>
            </a:r>
          </a:p>
          <a:p>
            <a:pPr marL="0" indent="0" algn="ctr">
              <a:buNone/>
            </a:pPr>
            <a:r>
              <a:rPr lang="fr-CA" sz="3200" b="1" dirty="0"/>
              <a:t>féminine par rapport à la courbe des catégories d’emploi </a:t>
            </a:r>
          </a:p>
          <a:p>
            <a:pPr marL="0" indent="0" algn="ctr">
              <a:buNone/>
            </a:pPr>
            <a:r>
              <a:rPr lang="fr-CA" sz="3200" b="1" dirty="0"/>
              <a:t>à prédominance masculine</a:t>
            </a:r>
          </a:p>
          <a:p>
            <a:pPr marL="0" indent="0" algn="ctr">
              <a:lnSpc>
                <a:spcPct val="100000"/>
              </a:lnSpc>
              <a:buNone/>
            </a:pPr>
            <a:endParaRPr lang="fr-CA" sz="3200" b="1" dirty="0">
              <a:cs typeface="Calibri"/>
            </a:endParaRPr>
          </a:p>
          <a:p>
            <a:pPr marL="457200" indent="-457200">
              <a:spcBef>
                <a:spcPts val="0"/>
              </a:spcBef>
            </a:pPr>
            <a:r>
              <a:rPr lang="fr-CA" dirty="0">
                <a:cs typeface="Calibri"/>
              </a:rPr>
              <a:t>S'il y a écart, il y a discrimination fondée sur le sexe;</a:t>
            </a:r>
            <a:endParaRPr lang="fr-CA" sz="3200" dirty="0">
              <a:cs typeface="Calibri"/>
            </a:endParaRPr>
          </a:p>
          <a:p>
            <a:pPr marL="457200" indent="-457200"/>
            <a:r>
              <a:rPr lang="fr-CA" dirty="0">
                <a:cs typeface="Calibri"/>
              </a:rPr>
              <a:t>Écart à corriger.</a:t>
            </a:r>
          </a:p>
          <a:p>
            <a:pPr marL="457200" lvl="1" indent="0">
              <a:buNone/>
            </a:pPr>
            <a:endParaRPr lang="fr-CA" dirty="0">
              <a:cs typeface="Calibri"/>
            </a:endParaRPr>
          </a:p>
          <a:p>
            <a:pPr marL="457200" lvl="1" indent="0">
              <a:buNone/>
            </a:pPr>
            <a:endParaRPr lang="fr-CA" dirty="0">
              <a:cs typeface="Calibri"/>
            </a:endParaRPr>
          </a:p>
          <a:p>
            <a:pPr lvl="1"/>
            <a:endParaRPr lang="fr-CA" dirty="0">
              <a:cs typeface="Calibri"/>
            </a:endParaRPr>
          </a:p>
          <a:p>
            <a:pPr lvl="1"/>
            <a:endParaRPr lang="fr-CA" dirty="0">
              <a:cs typeface="Calibri"/>
            </a:endParaRPr>
          </a:p>
        </p:txBody>
      </p:sp>
      <p:sp>
        <p:nvSpPr>
          <p:cNvPr id="6" name="Espace réservé du numéro de diapositive 5">
            <a:extLst>
              <a:ext uri="{FF2B5EF4-FFF2-40B4-BE49-F238E27FC236}">
                <a16:creationId xmlns:a16="http://schemas.microsoft.com/office/drawing/2014/main" xmlns="" id="{D7B13A32-C19A-4A0E-A771-B446706E1CEB}"/>
              </a:ext>
            </a:extLst>
          </p:cNvPr>
          <p:cNvSpPr>
            <a:spLocks noGrp="1"/>
          </p:cNvSpPr>
          <p:nvPr>
            <p:ph type="sldNum" sz="quarter" idx="12"/>
            <p:custDataLst>
              <p:tags r:id="rId5"/>
            </p:custDataLst>
          </p:nvPr>
        </p:nvSpPr>
        <p:spPr>
          <a:xfrm>
            <a:off x="333375" y="6482605"/>
            <a:ext cx="2743200" cy="365125"/>
          </a:xfrm>
        </p:spPr>
        <p:txBody>
          <a:bodyPr/>
          <a:lstStyle/>
          <a:p>
            <a:pPr algn="l"/>
            <a:fld id="{AFB2CB2A-23AB-4463-9B75-1EA2508A8D3C}" type="slidenum">
              <a:rPr lang="fr-CA" smtClean="0"/>
              <a:pPr algn="l"/>
              <a:t>12</a:t>
            </a:fld>
            <a:endParaRPr lang="fr-CA" dirty="0"/>
          </a:p>
        </p:txBody>
      </p:sp>
      <p:sp>
        <p:nvSpPr>
          <p:cNvPr id="9" name="ZoneTexte 8">
            <a:extLst>
              <a:ext uri="{FF2B5EF4-FFF2-40B4-BE49-F238E27FC236}">
                <a16:creationId xmlns:a16="http://schemas.microsoft.com/office/drawing/2014/main" xmlns="" id="{2547ED90-3FFB-4FBC-B837-B61153D2DA53}"/>
              </a:ext>
            </a:extLst>
          </p:cNvPr>
          <p:cNvSpPr txBox="1"/>
          <p:nvPr>
            <p:custDataLst>
              <p:tags r:id="rId6"/>
            </p:custDataLst>
          </p:nvPr>
        </p:nvSpPr>
        <p:spPr>
          <a:xfrm>
            <a:off x="7820025" y="6488668"/>
            <a:ext cx="4038600" cy="369332"/>
          </a:xfrm>
          <a:prstGeom prst="rect">
            <a:avLst/>
          </a:prstGeom>
          <a:noFill/>
        </p:spPr>
        <p:txBody>
          <a:bodyPr wrap="square" rtlCol="0">
            <a:spAutoFit/>
          </a:bodyPr>
          <a:lstStyle/>
          <a:p>
            <a:r>
              <a:rPr lang="fr-CA" b="1" dirty="0">
                <a:solidFill>
                  <a:srgbClr val="2482C8"/>
                </a:solidFill>
              </a:rPr>
              <a:t>MAINTIEN DE L'ÉQUITÉ SALARIALE</a:t>
            </a:r>
          </a:p>
        </p:txBody>
      </p:sp>
    </p:spTree>
    <p:extLst>
      <p:ext uri="{BB962C8B-B14F-4D97-AF65-F5344CB8AC3E}">
        <p14:creationId xmlns:p14="http://schemas.microsoft.com/office/powerpoint/2010/main" val="41954538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2C64EB74-D5A9-4159-B6AC-A697FC59D56D}"/>
              </a:ext>
            </a:extLst>
          </p:cNvPr>
          <p:cNvSpPr>
            <a:spLocks noGrp="1"/>
          </p:cNvSpPr>
          <p:nvPr>
            <p:ph type="title"/>
            <p:custDataLst>
              <p:tags r:id="rId1"/>
            </p:custDataLst>
          </p:nvPr>
        </p:nvSpPr>
        <p:spPr>
          <a:xfrm>
            <a:off x="0" y="-76199"/>
            <a:ext cx="12192000" cy="1277814"/>
          </a:xfrm>
          <a:solidFill>
            <a:srgbClr val="2482C8"/>
          </a:solidFill>
        </p:spPr>
        <p:txBody>
          <a:bodyPr/>
          <a:lstStyle/>
          <a:p>
            <a:r>
              <a:rPr lang="fr-CA" b="1" dirty="0">
                <a:solidFill>
                  <a:schemeClr val="bg1"/>
                </a:solidFill>
              </a:rPr>
              <a:t> </a:t>
            </a:r>
          </a:p>
        </p:txBody>
      </p:sp>
      <p:sp>
        <p:nvSpPr>
          <p:cNvPr id="7" name="Organigramme : Connecteur 6">
            <a:extLst>
              <a:ext uri="{FF2B5EF4-FFF2-40B4-BE49-F238E27FC236}">
                <a16:creationId xmlns:a16="http://schemas.microsoft.com/office/drawing/2014/main" xmlns="" id="{DD433259-DAC0-428A-8586-811690BEEB3B}"/>
              </a:ext>
            </a:extLst>
          </p:cNvPr>
          <p:cNvSpPr/>
          <p:nvPr>
            <p:custDataLst>
              <p:tags r:id="rId2"/>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6760ABF7-C433-473A-8B6B-995EB10C153F}"/>
              </a:ext>
            </a:extLst>
          </p:cNvPr>
          <p:cNvPicPr>
            <a:picLocks noChangeAspect="1"/>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
        <p:nvSpPr>
          <p:cNvPr id="3" name="Espace réservé du contenu 2">
            <a:extLst>
              <a:ext uri="{FF2B5EF4-FFF2-40B4-BE49-F238E27FC236}">
                <a16:creationId xmlns:a16="http://schemas.microsoft.com/office/drawing/2014/main" xmlns="" id="{381218C4-ED33-4BBF-B8DC-14AB11996E25}"/>
              </a:ext>
            </a:extLst>
          </p:cNvPr>
          <p:cNvSpPr>
            <a:spLocks noGrp="1"/>
          </p:cNvSpPr>
          <p:nvPr>
            <p:ph idx="1"/>
            <p:custDataLst>
              <p:tags r:id="rId4"/>
            </p:custDataLst>
          </p:nvPr>
        </p:nvSpPr>
        <p:spPr>
          <a:xfrm>
            <a:off x="333375" y="1814466"/>
            <a:ext cx="11507950" cy="4651954"/>
          </a:xfrm>
        </p:spPr>
        <p:txBody>
          <a:bodyPr anchor="ctr">
            <a:normAutofit/>
          </a:bodyPr>
          <a:lstStyle/>
          <a:p>
            <a:pPr marL="0" indent="0" algn="ctr">
              <a:lnSpc>
                <a:spcPct val="150000"/>
              </a:lnSpc>
              <a:spcBef>
                <a:spcPts val="0"/>
              </a:spcBef>
              <a:buNone/>
            </a:pPr>
            <a:r>
              <a:rPr lang="fr-CA" sz="6000" b="1" dirty="0">
                <a:solidFill>
                  <a:srgbClr val="002060"/>
                </a:solidFill>
              </a:rPr>
              <a:t>LE MAINTIEN DE </a:t>
            </a:r>
          </a:p>
          <a:p>
            <a:pPr marL="0" indent="0" algn="ctr">
              <a:lnSpc>
                <a:spcPct val="100000"/>
              </a:lnSpc>
              <a:buNone/>
            </a:pPr>
            <a:r>
              <a:rPr lang="fr-CA" sz="6000" b="1" dirty="0">
                <a:solidFill>
                  <a:srgbClr val="002060"/>
                </a:solidFill>
              </a:rPr>
              <a:t>L’ÉQUITÉ SALARIALE</a:t>
            </a:r>
          </a:p>
          <a:p>
            <a:pPr marL="0" indent="0">
              <a:lnSpc>
                <a:spcPct val="150000"/>
              </a:lnSpc>
              <a:buNone/>
            </a:pPr>
            <a:endParaRPr lang="fr-CA" dirty="0"/>
          </a:p>
        </p:txBody>
      </p:sp>
      <p:sp>
        <p:nvSpPr>
          <p:cNvPr id="6" name="Espace réservé du numéro de diapositive 5">
            <a:extLst>
              <a:ext uri="{FF2B5EF4-FFF2-40B4-BE49-F238E27FC236}">
                <a16:creationId xmlns:a16="http://schemas.microsoft.com/office/drawing/2014/main" xmlns="" id="{D7B13A32-C19A-4A0E-A771-B446706E1CEB}"/>
              </a:ext>
            </a:extLst>
          </p:cNvPr>
          <p:cNvSpPr>
            <a:spLocks noGrp="1"/>
          </p:cNvSpPr>
          <p:nvPr>
            <p:ph type="sldNum" sz="quarter" idx="12"/>
            <p:custDataLst>
              <p:tags r:id="rId5"/>
            </p:custDataLst>
          </p:nvPr>
        </p:nvSpPr>
        <p:spPr>
          <a:xfrm>
            <a:off x="333375" y="6490216"/>
            <a:ext cx="2743200" cy="365125"/>
          </a:xfrm>
        </p:spPr>
        <p:txBody>
          <a:bodyPr/>
          <a:lstStyle/>
          <a:p>
            <a:pPr algn="l"/>
            <a:fld id="{AFB2CB2A-23AB-4463-9B75-1EA2508A8D3C}" type="slidenum">
              <a:rPr lang="fr-CA" smtClean="0"/>
              <a:pPr algn="l"/>
              <a:t>13</a:t>
            </a:fld>
            <a:endParaRPr lang="fr-CA" dirty="0"/>
          </a:p>
        </p:txBody>
      </p:sp>
      <p:sp>
        <p:nvSpPr>
          <p:cNvPr id="9" name="ZoneTexte 8">
            <a:extLst>
              <a:ext uri="{FF2B5EF4-FFF2-40B4-BE49-F238E27FC236}">
                <a16:creationId xmlns:a16="http://schemas.microsoft.com/office/drawing/2014/main" xmlns="" id="{2547ED90-3FFB-4FBC-B837-B61153D2DA53}"/>
              </a:ext>
            </a:extLst>
          </p:cNvPr>
          <p:cNvSpPr txBox="1"/>
          <p:nvPr>
            <p:custDataLst>
              <p:tags r:id="rId6"/>
            </p:custDataLst>
          </p:nvPr>
        </p:nvSpPr>
        <p:spPr>
          <a:xfrm>
            <a:off x="7820025" y="6486009"/>
            <a:ext cx="4038600" cy="369332"/>
          </a:xfrm>
          <a:prstGeom prst="rect">
            <a:avLst/>
          </a:prstGeom>
          <a:noFill/>
        </p:spPr>
        <p:txBody>
          <a:bodyPr wrap="square" rtlCol="0">
            <a:spAutoFit/>
          </a:bodyPr>
          <a:lstStyle/>
          <a:p>
            <a:r>
              <a:rPr lang="fr-CA" b="1" dirty="0">
                <a:solidFill>
                  <a:srgbClr val="2482C8"/>
                </a:solidFill>
              </a:rPr>
              <a:t>MAINTIEN DE L'ÉQUITÉ SALARIALE</a:t>
            </a:r>
          </a:p>
        </p:txBody>
      </p:sp>
    </p:spTree>
    <p:extLst>
      <p:ext uri="{BB962C8B-B14F-4D97-AF65-F5344CB8AC3E}">
        <p14:creationId xmlns:p14="http://schemas.microsoft.com/office/powerpoint/2010/main" val="39294281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2C64EB74-D5A9-4159-B6AC-A697FC59D56D}"/>
              </a:ext>
            </a:extLst>
          </p:cNvPr>
          <p:cNvSpPr>
            <a:spLocks noGrp="1"/>
          </p:cNvSpPr>
          <p:nvPr>
            <p:ph type="title"/>
            <p:custDataLst>
              <p:tags r:id="rId1"/>
            </p:custDataLst>
          </p:nvPr>
        </p:nvSpPr>
        <p:spPr>
          <a:xfrm>
            <a:off x="0" y="-76199"/>
            <a:ext cx="12192000" cy="1277814"/>
          </a:xfrm>
          <a:solidFill>
            <a:srgbClr val="2482C8"/>
          </a:solidFill>
        </p:spPr>
        <p:txBody>
          <a:bodyPr>
            <a:normAutofit/>
          </a:bodyPr>
          <a:lstStyle/>
          <a:p>
            <a:r>
              <a:rPr lang="fr-CA" b="1" dirty="0">
                <a:solidFill>
                  <a:schemeClr val="bg1"/>
                </a:solidFill>
              </a:rPr>
              <a:t> Qu’est-ce que le maintien de l'équité salariale?</a:t>
            </a:r>
          </a:p>
        </p:txBody>
      </p:sp>
      <p:sp>
        <p:nvSpPr>
          <p:cNvPr id="7" name="Organigramme : Connecteur 6">
            <a:extLst>
              <a:ext uri="{FF2B5EF4-FFF2-40B4-BE49-F238E27FC236}">
                <a16:creationId xmlns:a16="http://schemas.microsoft.com/office/drawing/2014/main" xmlns="" id="{DD433259-DAC0-428A-8586-811690BEEB3B}"/>
              </a:ext>
            </a:extLst>
          </p:cNvPr>
          <p:cNvSpPr/>
          <p:nvPr>
            <p:custDataLst>
              <p:tags r:id="rId2"/>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6760ABF7-C433-473A-8B6B-995EB10C153F}"/>
              </a:ext>
            </a:extLst>
          </p:cNvPr>
          <p:cNvPicPr>
            <a:picLocks noChangeAspect="1"/>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
        <p:nvSpPr>
          <p:cNvPr id="3" name="Espace réservé du contenu 2">
            <a:extLst>
              <a:ext uri="{FF2B5EF4-FFF2-40B4-BE49-F238E27FC236}">
                <a16:creationId xmlns:a16="http://schemas.microsoft.com/office/drawing/2014/main" xmlns="" id="{381218C4-ED33-4BBF-B8DC-14AB11996E25}"/>
              </a:ext>
            </a:extLst>
          </p:cNvPr>
          <p:cNvSpPr>
            <a:spLocks noGrp="1"/>
          </p:cNvSpPr>
          <p:nvPr>
            <p:ph idx="1"/>
            <p:custDataLst>
              <p:tags r:id="rId4"/>
            </p:custDataLst>
          </p:nvPr>
        </p:nvSpPr>
        <p:spPr>
          <a:xfrm>
            <a:off x="333375" y="1864905"/>
            <a:ext cx="11507950" cy="4351338"/>
          </a:xfrm>
        </p:spPr>
        <p:txBody>
          <a:bodyPr vert="horz" lIns="91440" tIns="45720" rIns="91440" bIns="45720" rtlCol="0" anchor="t">
            <a:normAutofit/>
          </a:bodyPr>
          <a:lstStyle/>
          <a:p>
            <a:pPr marL="0" indent="0" algn="ctr">
              <a:lnSpc>
                <a:spcPct val="100000"/>
              </a:lnSpc>
              <a:buNone/>
            </a:pPr>
            <a:r>
              <a:rPr lang="fr-CA" sz="3200" b="1" dirty="0"/>
              <a:t>Le maintien de l'équité salariale est prévu </a:t>
            </a:r>
          </a:p>
          <a:p>
            <a:pPr marL="0" indent="0" algn="ctr">
              <a:lnSpc>
                <a:spcPct val="100000"/>
              </a:lnSpc>
              <a:spcBef>
                <a:spcPts val="0"/>
              </a:spcBef>
              <a:buNone/>
            </a:pPr>
            <a:r>
              <a:rPr lang="fr-CA" sz="3200" b="1" dirty="0"/>
              <a:t>à la Loi sur l'équité salariale</a:t>
            </a:r>
            <a:endParaRPr lang="fr-CA" sz="3200" dirty="0">
              <a:cs typeface="Calibri"/>
            </a:endParaRPr>
          </a:p>
          <a:p>
            <a:pPr marL="457200" indent="-457200">
              <a:spcBef>
                <a:spcPts val="2400"/>
              </a:spcBef>
            </a:pPr>
            <a:r>
              <a:rPr lang="fr-CA" dirty="0">
                <a:cs typeface="Calibri"/>
              </a:rPr>
              <a:t>Une évaluation des emplois doit être faite par le Conseil du trésor tous </a:t>
            </a:r>
            <a:br>
              <a:rPr lang="fr-CA" dirty="0">
                <a:cs typeface="Calibri"/>
              </a:rPr>
            </a:br>
            <a:r>
              <a:rPr lang="fr-CA" dirty="0">
                <a:cs typeface="Calibri"/>
              </a:rPr>
              <a:t>les 5 ans</a:t>
            </a:r>
            <a:endParaRPr lang="fr-CA" sz="3200" dirty="0">
              <a:cs typeface="Calibri"/>
            </a:endParaRPr>
          </a:p>
          <a:p>
            <a:pPr marL="914400" lvl="1" indent="-457200"/>
            <a:r>
              <a:rPr lang="fr-CA" dirty="0">
                <a:cs typeface="Calibri"/>
              </a:rPr>
              <a:t>1</a:t>
            </a:r>
            <a:r>
              <a:rPr lang="fr-CA" baseline="30000" dirty="0">
                <a:cs typeface="Calibri"/>
              </a:rPr>
              <a:t>er</a:t>
            </a:r>
            <a:r>
              <a:rPr lang="fr-CA" dirty="0">
                <a:cs typeface="Calibri"/>
              </a:rPr>
              <a:t> exercice: 20 décembre 2010</a:t>
            </a:r>
          </a:p>
          <a:p>
            <a:pPr marL="914400" lvl="1" indent="-457200"/>
            <a:r>
              <a:rPr lang="fr-CA" dirty="0">
                <a:cs typeface="Calibri"/>
              </a:rPr>
              <a:t>2</a:t>
            </a:r>
            <a:r>
              <a:rPr lang="fr-CA" baseline="30000" dirty="0">
                <a:cs typeface="Calibri"/>
              </a:rPr>
              <a:t>e</a:t>
            </a:r>
            <a:r>
              <a:rPr lang="fr-CA" dirty="0">
                <a:cs typeface="Calibri"/>
              </a:rPr>
              <a:t> exercice:  20 décembre 2015</a:t>
            </a:r>
          </a:p>
          <a:p>
            <a:pPr marL="914400" lvl="1" indent="-457200"/>
            <a:r>
              <a:rPr lang="fr-CA" dirty="0">
                <a:cs typeface="Calibri"/>
              </a:rPr>
              <a:t>3</a:t>
            </a:r>
            <a:r>
              <a:rPr lang="fr-CA" baseline="30000" dirty="0">
                <a:cs typeface="Calibri"/>
              </a:rPr>
              <a:t>e</a:t>
            </a:r>
            <a:r>
              <a:rPr lang="fr-CA" dirty="0">
                <a:cs typeface="Calibri"/>
              </a:rPr>
              <a:t> exercice:  20 décembre 2020  (Le Conseil du trésor est en retard actuellement) </a:t>
            </a:r>
          </a:p>
          <a:p>
            <a:pPr marL="457200" indent="-457200"/>
            <a:endParaRPr lang="fr-CA" dirty="0">
              <a:cs typeface="Calibri"/>
            </a:endParaRPr>
          </a:p>
          <a:p>
            <a:pPr marL="457200" lvl="1" indent="0">
              <a:buNone/>
            </a:pPr>
            <a:endParaRPr lang="fr-CA" dirty="0">
              <a:cs typeface="Calibri"/>
            </a:endParaRPr>
          </a:p>
          <a:p>
            <a:pPr marL="457200" lvl="1" indent="0">
              <a:buNone/>
            </a:pPr>
            <a:endParaRPr lang="fr-CA" dirty="0">
              <a:cs typeface="Calibri"/>
            </a:endParaRPr>
          </a:p>
          <a:p>
            <a:pPr lvl="1"/>
            <a:endParaRPr lang="fr-CA" dirty="0">
              <a:cs typeface="Calibri"/>
            </a:endParaRPr>
          </a:p>
          <a:p>
            <a:pPr lvl="1"/>
            <a:endParaRPr lang="fr-CA" dirty="0">
              <a:cs typeface="Calibri"/>
            </a:endParaRPr>
          </a:p>
        </p:txBody>
      </p:sp>
      <p:sp>
        <p:nvSpPr>
          <p:cNvPr id="6" name="Espace réservé du numéro de diapositive 5">
            <a:extLst>
              <a:ext uri="{FF2B5EF4-FFF2-40B4-BE49-F238E27FC236}">
                <a16:creationId xmlns:a16="http://schemas.microsoft.com/office/drawing/2014/main" xmlns="" id="{D7B13A32-C19A-4A0E-A771-B446706E1CEB}"/>
              </a:ext>
            </a:extLst>
          </p:cNvPr>
          <p:cNvSpPr>
            <a:spLocks noGrp="1"/>
          </p:cNvSpPr>
          <p:nvPr>
            <p:ph type="sldNum" sz="quarter" idx="12"/>
            <p:custDataLst>
              <p:tags r:id="rId5"/>
            </p:custDataLst>
          </p:nvPr>
        </p:nvSpPr>
        <p:spPr>
          <a:xfrm>
            <a:off x="333375" y="6482605"/>
            <a:ext cx="2743200" cy="365125"/>
          </a:xfrm>
        </p:spPr>
        <p:txBody>
          <a:bodyPr/>
          <a:lstStyle/>
          <a:p>
            <a:pPr algn="l"/>
            <a:fld id="{AFB2CB2A-23AB-4463-9B75-1EA2508A8D3C}" type="slidenum">
              <a:rPr lang="fr-CA" smtClean="0"/>
              <a:pPr algn="l"/>
              <a:t>14</a:t>
            </a:fld>
            <a:endParaRPr lang="fr-CA" dirty="0"/>
          </a:p>
        </p:txBody>
      </p:sp>
      <p:sp>
        <p:nvSpPr>
          <p:cNvPr id="9" name="ZoneTexte 8">
            <a:extLst>
              <a:ext uri="{FF2B5EF4-FFF2-40B4-BE49-F238E27FC236}">
                <a16:creationId xmlns:a16="http://schemas.microsoft.com/office/drawing/2014/main" xmlns="" id="{2547ED90-3FFB-4FBC-B837-B61153D2DA53}"/>
              </a:ext>
            </a:extLst>
          </p:cNvPr>
          <p:cNvSpPr txBox="1"/>
          <p:nvPr>
            <p:custDataLst>
              <p:tags r:id="rId6"/>
            </p:custDataLst>
          </p:nvPr>
        </p:nvSpPr>
        <p:spPr>
          <a:xfrm>
            <a:off x="7820025" y="6488668"/>
            <a:ext cx="4038600" cy="369332"/>
          </a:xfrm>
          <a:prstGeom prst="rect">
            <a:avLst/>
          </a:prstGeom>
          <a:noFill/>
        </p:spPr>
        <p:txBody>
          <a:bodyPr wrap="square" rtlCol="0">
            <a:spAutoFit/>
          </a:bodyPr>
          <a:lstStyle/>
          <a:p>
            <a:r>
              <a:rPr lang="fr-CA" b="1" dirty="0">
                <a:solidFill>
                  <a:srgbClr val="2482C8"/>
                </a:solidFill>
              </a:rPr>
              <a:t>MAINTIEN DE L'ÉQUITÉ SALARIALE</a:t>
            </a:r>
          </a:p>
        </p:txBody>
      </p:sp>
    </p:spTree>
    <p:extLst>
      <p:ext uri="{BB962C8B-B14F-4D97-AF65-F5344CB8AC3E}">
        <p14:creationId xmlns:p14="http://schemas.microsoft.com/office/powerpoint/2010/main" val="33006168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2C64EB74-D5A9-4159-B6AC-A697FC59D56D}"/>
              </a:ext>
            </a:extLst>
          </p:cNvPr>
          <p:cNvSpPr>
            <a:spLocks noGrp="1"/>
          </p:cNvSpPr>
          <p:nvPr>
            <p:ph type="title"/>
            <p:custDataLst>
              <p:tags r:id="rId1"/>
            </p:custDataLst>
          </p:nvPr>
        </p:nvSpPr>
        <p:spPr>
          <a:xfrm>
            <a:off x="0" y="-76199"/>
            <a:ext cx="12192000" cy="1277814"/>
          </a:xfrm>
          <a:solidFill>
            <a:srgbClr val="2482C8"/>
          </a:solidFill>
        </p:spPr>
        <p:txBody>
          <a:bodyPr>
            <a:normAutofit/>
          </a:bodyPr>
          <a:lstStyle/>
          <a:p>
            <a:r>
              <a:rPr lang="fr-CA" b="1" dirty="0">
                <a:solidFill>
                  <a:schemeClr val="bg1"/>
                </a:solidFill>
              </a:rPr>
              <a:t> Qu’est-ce que le maintien de l'équité salariale?</a:t>
            </a:r>
          </a:p>
        </p:txBody>
      </p:sp>
      <p:sp>
        <p:nvSpPr>
          <p:cNvPr id="7" name="Organigramme : Connecteur 6">
            <a:extLst>
              <a:ext uri="{FF2B5EF4-FFF2-40B4-BE49-F238E27FC236}">
                <a16:creationId xmlns:a16="http://schemas.microsoft.com/office/drawing/2014/main" xmlns="" id="{DD433259-DAC0-428A-8586-811690BEEB3B}"/>
              </a:ext>
            </a:extLst>
          </p:cNvPr>
          <p:cNvSpPr/>
          <p:nvPr>
            <p:custDataLst>
              <p:tags r:id="rId2"/>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6760ABF7-C433-473A-8B6B-995EB10C153F}"/>
              </a:ext>
            </a:extLst>
          </p:cNvPr>
          <p:cNvPicPr>
            <a:picLocks noChangeAspect="1"/>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
        <p:nvSpPr>
          <p:cNvPr id="3" name="Espace réservé du contenu 2">
            <a:extLst>
              <a:ext uri="{FF2B5EF4-FFF2-40B4-BE49-F238E27FC236}">
                <a16:creationId xmlns:a16="http://schemas.microsoft.com/office/drawing/2014/main" xmlns="" id="{381218C4-ED33-4BBF-B8DC-14AB11996E25}"/>
              </a:ext>
            </a:extLst>
          </p:cNvPr>
          <p:cNvSpPr>
            <a:spLocks noGrp="1"/>
          </p:cNvSpPr>
          <p:nvPr>
            <p:ph idx="1"/>
            <p:custDataLst>
              <p:tags r:id="rId4"/>
            </p:custDataLst>
          </p:nvPr>
        </p:nvSpPr>
        <p:spPr>
          <a:xfrm>
            <a:off x="333375" y="1864905"/>
            <a:ext cx="11507950" cy="4351338"/>
          </a:xfrm>
        </p:spPr>
        <p:txBody>
          <a:bodyPr vert="horz" lIns="91440" tIns="45720" rIns="91440" bIns="45720" rtlCol="0" anchor="t">
            <a:normAutofit/>
          </a:bodyPr>
          <a:lstStyle/>
          <a:p>
            <a:pPr marL="0" indent="0" algn="ctr">
              <a:buNone/>
            </a:pPr>
            <a:r>
              <a:rPr lang="fr-CA" sz="3200" b="1" dirty="0"/>
              <a:t>Évaluation des "évènements"</a:t>
            </a:r>
            <a:endParaRPr lang="fr-FR" sz="3200" b="1" dirty="0"/>
          </a:p>
          <a:p>
            <a:pPr marL="457200" indent="-457200"/>
            <a:endParaRPr lang="fr-CA" sz="3200" dirty="0">
              <a:cs typeface="Calibri"/>
            </a:endParaRPr>
          </a:p>
          <a:p>
            <a:pPr marL="457200" indent="-457200" algn="just"/>
            <a:r>
              <a:rPr lang="fr-CA" dirty="0">
                <a:cs typeface="Calibri"/>
              </a:rPr>
              <a:t>Le Conseil du trésor doit évaluer si les "évènements" auraient pu modifier la valeur de l'emploi ou recréer des écarts salariaux;</a:t>
            </a:r>
            <a:endParaRPr lang="fr-CA" sz="3200" dirty="0">
              <a:cs typeface="Calibri"/>
            </a:endParaRPr>
          </a:p>
          <a:p>
            <a:pPr marL="457200" indent="-457200" algn="just"/>
            <a:r>
              <a:rPr lang="fr-CA" dirty="0">
                <a:cs typeface="Calibri"/>
              </a:rPr>
              <a:t>Si la correction n'est pas apportée, </a:t>
            </a:r>
            <a:r>
              <a:rPr lang="fr-CA" b="1" dirty="0">
                <a:cs typeface="Calibri"/>
              </a:rPr>
              <a:t>une plainte</a:t>
            </a:r>
            <a:r>
              <a:rPr lang="fr-CA" dirty="0">
                <a:cs typeface="Calibri"/>
              </a:rPr>
              <a:t> d'une organisation, d’un syndicat ou une plainte individuelle peut être déposée.</a:t>
            </a:r>
          </a:p>
          <a:p>
            <a:pPr marL="457200" indent="-457200" algn="just"/>
            <a:endParaRPr lang="fr-CA" sz="3200" dirty="0">
              <a:cs typeface="Calibri"/>
            </a:endParaRPr>
          </a:p>
          <a:p>
            <a:pPr marL="457200" indent="-457200"/>
            <a:endParaRPr lang="fr-CA" dirty="0">
              <a:cs typeface="Calibri"/>
            </a:endParaRPr>
          </a:p>
          <a:p>
            <a:pPr marL="457200" indent="-457200"/>
            <a:endParaRPr lang="fr-CA" dirty="0">
              <a:cs typeface="Calibri"/>
            </a:endParaRPr>
          </a:p>
          <a:p>
            <a:pPr marL="457200" lvl="1" indent="0">
              <a:buNone/>
            </a:pPr>
            <a:endParaRPr lang="fr-CA" dirty="0">
              <a:cs typeface="Calibri"/>
            </a:endParaRPr>
          </a:p>
          <a:p>
            <a:pPr marL="457200" lvl="1" indent="0">
              <a:buNone/>
            </a:pPr>
            <a:endParaRPr lang="fr-CA" dirty="0">
              <a:cs typeface="Calibri"/>
            </a:endParaRPr>
          </a:p>
          <a:p>
            <a:pPr lvl="1"/>
            <a:endParaRPr lang="fr-CA" dirty="0">
              <a:cs typeface="Calibri"/>
            </a:endParaRPr>
          </a:p>
          <a:p>
            <a:pPr lvl="1"/>
            <a:endParaRPr lang="fr-CA" dirty="0">
              <a:cs typeface="Calibri"/>
            </a:endParaRPr>
          </a:p>
        </p:txBody>
      </p:sp>
      <p:sp>
        <p:nvSpPr>
          <p:cNvPr id="6" name="Espace réservé du numéro de diapositive 5">
            <a:extLst>
              <a:ext uri="{FF2B5EF4-FFF2-40B4-BE49-F238E27FC236}">
                <a16:creationId xmlns:a16="http://schemas.microsoft.com/office/drawing/2014/main" xmlns="" id="{D7B13A32-C19A-4A0E-A771-B446706E1CEB}"/>
              </a:ext>
            </a:extLst>
          </p:cNvPr>
          <p:cNvSpPr>
            <a:spLocks noGrp="1"/>
          </p:cNvSpPr>
          <p:nvPr>
            <p:ph type="sldNum" sz="quarter" idx="12"/>
            <p:custDataLst>
              <p:tags r:id="rId5"/>
            </p:custDataLst>
          </p:nvPr>
        </p:nvSpPr>
        <p:spPr>
          <a:xfrm>
            <a:off x="333375" y="6482605"/>
            <a:ext cx="2743200" cy="365125"/>
          </a:xfrm>
        </p:spPr>
        <p:txBody>
          <a:bodyPr/>
          <a:lstStyle/>
          <a:p>
            <a:pPr algn="l"/>
            <a:fld id="{AFB2CB2A-23AB-4463-9B75-1EA2508A8D3C}" type="slidenum">
              <a:rPr lang="fr-CA" smtClean="0"/>
              <a:pPr algn="l"/>
              <a:t>15</a:t>
            </a:fld>
            <a:endParaRPr lang="fr-CA" dirty="0"/>
          </a:p>
        </p:txBody>
      </p:sp>
      <p:sp>
        <p:nvSpPr>
          <p:cNvPr id="9" name="ZoneTexte 8">
            <a:extLst>
              <a:ext uri="{FF2B5EF4-FFF2-40B4-BE49-F238E27FC236}">
                <a16:creationId xmlns:a16="http://schemas.microsoft.com/office/drawing/2014/main" xmlns="" id="{2547ED90-3FFB-4FBC-B837-B61153D2DA53}"/>
              </a:ext>
            </a:extLst>
          </p:cNvPr>
          <p:cNvSpPr txBox="1"/>
          <p:nvPr>
            <p:custDataLst>
              <p:tags r:id="rId6"/>
            </p:custDataLst>
          </p:nvPr>
        </p:nvSpPr>
        <p:spPr>
          <a:xfrm>
            <a:off x="7820025" y="6488668"/>
            <a:ext cx="4038600" cy="369332"/>
          </a:xfrm>
          <a:prstGeom prst="rect">
            <a:avLst/>
          </a:prstGeom>
          <a:noFill/>
        </p:spPr>
        <p:txBody>
          <a:bodyPr wrap="square" rtlCol="0">
            <a:spAutoFit/>
          </a:bodyPr>
          <a:lstStyle/>
          <a:p>
            <a:r>
              <a:rPr lang="fr-CA" b="1" dirty="0">
                <a:solidFill>
                  <a:srgbClr val="2482C8"/>
                </a:solidFill>
              </a:rPr>
              <a:t>MAINTIEN DE L'ÉQUITÉ SALARIALE</a:t>
            </a:r>
          </a:p>
        </p:txBody>
      </p:sp>
    </p:spTree>
    <p:extLst>
      <p:ext uri="{BB962C8B-B14F-4D97-AF65-F5344CB8AC3E}">
        <p14:creationId xmlns:p14="http://schemas.microsoft.com/office/powerpoint/2010/main" val="13125800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2C64EB74-D5A9-4159-B6AC-A697FC59D56D}"/>
              </a:ext>
            </a:extLst>
          </p:cNvPr>
          <p:cNvSpPr>
            <a:spLocks noGrp="1"/>
          </p:cNvSpPr>
          <p:nvPr>
            <p:ph type="title"/>
            <p:custDataLst>
              <p:tags r:id="rId1"/>
            </p:custDataLst>
          </p:nvPr>
        </p:nvSpPr>
        <p:spPr>
          <a:xfrm>
            <a:off x="0" y="-76199"/>
            <a:ext cx="12192000" cy="1277814"/>
          </a:xfrm>
          <a:solidFill>
            <a:srgbClr val="2482C8"/>
          </a:solidFill>
        </p:spPr>
        <p:txBody>
          <a:bodyPr>
            <a:normAutofit/>
          </a:bodyPr>
          <a:lstStyle/>
          <a:p>
            <a:r>
              <a:rPr lang="fr-CA" b="1" dirty="0">
                <a:solidFill>
                  <a:schemeClr val="bg1"/>
                </a:solidFill>
              </a:rPr>
              <a:t> Qu’est-ce que le maintien de l'équité salariale?</a:t>
            </a:r>
          </a:p>
        </p:txBody>
      </p:sp>
      <p:sp>
        <p:nvSpPr>
          <p:cNvPr id="7" name="Organigramme : Connecteur 6">
            <a:extLst>
              <a:ext uri="{FF2B5EF4-FFF2-40B4-BE49-F238E27FC236}">
                <a16:creationId xmlns:a16="http://schemas.microsoft.com/office/drawing/2014/main" xmlns="" id="{DD433259-DAC0-428A-8586-811690BEEB3B}"/>
              </a:ext>
            </a:extLst>
          </p:cNvPr>
          <p:cNvSpPr/>
          <p:nvPr>
            <p:custDataLst>
              <p:tags r:id="rId2"/>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6760ABF7-C433-473A-8B6B-995EB10C153F}"/>
              </a:ext>
            </a:extLst>
          </p:cNvPr>
          <p:cNvPicPr>
            <a:picLocks noChangeAspect="1"/>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
        <p:nvSpPr>
          <p:cNvPr id="3" name="Espace réservé du contenu 2">
            <a:extLst>
              <a:ext uri="{FF2B5EF4-FFF2-40B4-BE49-F238E27FC236}">
                <a16:creationId xmlns:a16="http://schemas.microsoft.com/office/drawing/2014/main" xmlns="" id="{381218C4-ED33-4BBF-B8DC-14AB11996E25}"/>
              </a:ext>
            </a:extLst>
          </p:cNvPr>
          <p:cNvSpPr>
            <a:spLocks noGrp="1"/>
          </p:cNvSpPr>
          <p:nvPr>
            <p:ph idx="1"/>
            <p:custDataLst>
              <p:tags r:id="rId4"/>
            </p:custDataLst>
          </p:nvPr>
        </p:nvSpPr>
        <p:spPr>
          <a:xfrm>
            <a:off x="333375" y="1777815"/>
            <a:ext cx="11507950" cy="4351338"/>
          </a:xfrm>
        </p:spPr>
        <p:txBody>
          <a:bodyPr vert="horz" lIns="91440" tIns="45720" rIns="91440" bIns="45720" rtlCol="0" anchor="t">
            <a:normAutofit/>
          </a:bodyPr>
          <a:lstStyle/>
          <a:p>
            <a:pPr marL="0" indent="0" algn="ctr">
              <a:buNone/>
            </a:pPr>
            <a:r>
              <a:rPr lang="fr-CA" sz="3200" b="1" dirty="0"/>
              <a:t>Démarches FSSS </a:t>
            </a:r>
            <a:endParaRPr lang="fr-FR" sz="3200" b="1" dirty="0"/>
          </a:p>
          <a:p>
            <a:pPr marL="0" indent="0" algn="ctr">
              <a:spcBef>
                <a:spcPts val="0"/>
              </a:spcBef>
              <a:buNone/>
            </a:pPr>
            <a:r>
              <a:rPr lang="fr-CA" sz="3200" b="1" dirty="0"/>
              <a:t>2010, 2015 et 2020</a:t>
            </a:r>
            <a:endParaRPr lang="fr-CA" sz="3200" b="1" dirty="0">
              <a:cs typeface="Calibri"/>
            </a:endParaRPr>
          </a:p>
          <a:p>
            <a:pPr marL="457200" indent="-457200">
              <a:spcBef>
                <a:spcPts val="1800"/>
              </a:spcBef>
            </a:pPr>
            <a:r>
              <a:rPr lang="fr-CA" dirty="0">
                <a:cs typeface="Calibri"/>
              </a:rPr>
              <a:t>Sondages</a:t>
            </a:r>
          </a:p>
          <a:p>
            <a:pPr marL="457200" indent="-457200"/>
            <a:r>
              <a:rPr lang="fr-CA" dirty="0">
                <a:cs typeface="Calibri"/>
              </a:rPr>
              <a:t>Consultation des syndicats</a:t>
            </a:r>
          </a:p>
          <a:p>
            <a:pPr marL="457200" indent="-457200"/>
            <a:r>
              <a:rPr lang="fr-CA" dirty="0">
                <a:cs typeface="Calibri"/>
              </a:rPr>
              <a:t>Groupe de travail</a:t>
            </a:r>
          </a:p>
          <a:p>
            <a:pPr marL="457200" indent="-457200"/>
            <a:r>
              <a:rPr lang="fr-CA" dirty="0">
                <a:cs typeface="Calibri"/>
              </a:rPr>
              <a:t>Mobilisation</a:t>
            </a:r>
          </a:p>
          <a:p>
            <a:pPr marL="457200" indent="-457200"/>
            <a:endParaRPr lang="fr-CA" dirty="0">
              <a:cs typeface="Calibri"/>
            </a:endParaRPr>
          </a:p>
          <a:p>
            <a:pPr marL="0" indent="0">
              <a:buNone/>
            </a:pPr>
            <a:r>
              <a:rPr lang="fr-CA" dirty="0">
                <a:cs typeface="Calibri"/>
              </a:rPr>
              <a:t>S’il n’y a pas les correctifs souhaités, une plainte peut-être déposée.</a:t>
            </a:r>
          </a:p>
          <a:p>
            <a:pPr marL="457200" indent="-457200"/>
            <a:endParaRPr lang="fr-CA" sz="3200" dirty="0">
              <a:cs typeface="Calibri"/>
            </a:endParaRPr>
          </a:p>
          <a:p>
            <a:pPr marL="457200" indent="-457200"/>
            <a:endParaRPr lang="fr-CA" dirty="0">
              <a:cs typeface="Calibri"/>
            </a:endParaRPr>
          </a:p>
          <a:p>
            <a:pPr marL="457200" indent="-457200"/>
            <a:endParaRPr lang="fr-CA" dirty="0">
              <a:cs typeface="Calibri"/>
            </a:endParaRPr>
          </a:p>
          <a:p>
            <a:pPr marL="457200" lvl="1" indent="0">
              <a:buNone/>
            </a:pPr>
            <a:endParaRPr lang="fr-CA" dirty="0">
              <a:cs typeface="Calibri"/>
            </a:endParaRPr>
          </a:p>
          <a:p>
            <a:pPr marL="457200" lvl="1" indent="0">
              <a:buNone/>
            </a:pPr>
            <a:endParaRPr lang="fr-CA" dirty="0">
              <a:cs typeface="Calibri"/>
            </a:endParaRPr>
          </a:p>
          <a:p>
            <a:pPr lvl="1"/>
            <a:endParaRPr lang="fr-CA" dirty="0">
              <a:cs typeface="Calibri"/>
            </a:endParaRPr>
          </a:p>
          <a:p>
            <a:pPr lvl="1"/>
            <a:endParaRPr lang="fr-CA" dirty="0">
              <a:cs typeface="Calibri"/>
            </a:endParaRPr>
          </a:p>
        </p:txBody>
      </p:sp>
      <p:sp>
        <p:nvSpPr>
          <p:cNvPr id="6" name="Espace réservé du numéro de diapositive 5">
            <a:extLst>
              <a:ext uri="{FF2B5EF4-FFF2-40B4-BE49-F238E27FC236}">
                <a16:creationId xmlns:a16="http://schemas.microsoft.com/office/drawing/2014/main" xmlns="" id="{D7B13A32-C19A-4A0E-A771-B446706E1CEB}"/>
              </a:ext>
            </a:extLst>
          </p:cNvPr>
          <p:cNvSpPr>
            <a:spLocks noGrp="1"/>
          </p:cNvSpPr>
          <p:nvPr>
            <p:ph type="sldNum" sz="quarter" idx="12"/>
            <p:custDataLst>
              <p:tags r:id="rId5"/>
            </p:custDataLst>
          </p:nvPr>
        </p:nvSpPr>
        <p:spPr>
          <a:xfrm>
            <a:off x="333375" y="6482605"/>
            <a:ext cx="2743200" cy="365125"/>
          </a:xfrm>
        </p:spPr>
        <p:txBody>
          <a:bodyPr/>
          <a:lstStyle/>
          <a:p>
            <a:pPr algn="l"/>
            <a:fld id="{AFB2CB2A-23AB-4463-9B75-1EA2508A8D3C}" type="slidenum">
              <a:rPr lang="fr-CA" smtClean="0"/>
              <a:pPr algn="l"/>
              <a:t>16</a:t>
            </a:fld>
            <a:endParaRPr lang="fr-CA" dirty="0"/>
          </a:p>
        </p:txBody>
      </p:sp>
      <p:sp>
        <p:nvSpPr>
          <p:cNvPr id="9" name="ZoneTexte 8">
            <a:extLst>
              <a:ext uri="{FF2B5EF4-FFF2-40B4-BE49-F238E27FC236}">
                <a16:creationId xmlns:a16="http://schemas.microsoft.com/office/drawing/2014/main" xmlns="" id="{2547ED90-3FFB-4FBC-B837-B61153D2DA53}"/>
              </a:ext>
            </a:extLst>
          </p:cNvPr>
          <p:cNvSpPr txBox="1"/>
          <p:nvPr>
            <p:custDataLst>
              <p:tags r:id="rId6"/>
            </p:custDataLst>
          </p:nvPr>
        </p:nvSpPr>
        <p:spPr>
          <a:xfrm>
            <a:off x="7820025" y="6488668"/>
            <a:ext cx="4038600" cy="369332"/>
          </a:xfrm>
          <a:prstGeom prst="rect">
            <a:avLst/>
          </a:prstGeom>
          <a:noFill/>
        </p:spPr>
        <p:txBody>
          <a:bodyPr wrap="square" rtlCol="0">
            <a:spAutoFit/>
          </a:bodyPr>
          <a:lstStyle/>
          <a:p>
            <a:r>
              <a:rPr lang="fr-CA" b="1" dirty="0">
                <a:solidFill>
                  <a:srgbClr val="2482C8"/>
                </a:solidFill>
              </a:rPr>
              <a:t>MAINTIEN DE L'ÉQUITÉ SALARIALE</a:t>
            </a:r>
          </a:p>
        </p:txBody>
      </p:sp>
    </p:spTree>
    <p:extLst>
      <p:ext uri="{BB962C8B-B14F-4D97-AF65-F5344CB8AC3E}">
        <p14:creationId xmlns:p14="http://schemas.microsoft.com/office/powerpoint/2010/main" val="3805447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2C64EB74-D5A9-4159-B6AC-A697FC59D56D}"/>
              </a:ext>
            </a:extLst>
          </p:cNvPr>
          <p:cNvSpPr>
            <a:spLocks noGrp="1"/>
          </p:cNvSpPr>
          <p:nvPr>
            <p:ph type="title"/>
            <p:custDataLst>
              <p:tags r:id="rId1"/>
            </p:custDataLst>
          </p:nvPr>
        </p:nvSpPr>
        <p:spPr>
          <a:xfrm>
            <a:off x="0" y="-76199"/>
            <a:ext cx="12192000" cy="1277814"/>
          </a:xfrm>
          <a:solidFill>
            <a:srgbClr val="C00000"/>
          </a:solidFill>
        </p:spPr>
        <p:txBody>
          <a:bodyPr/>
          <a:lstStyle/>
          <a:p>
            <a:r>
              <a:rPr lang="fr-CA" b="1" dirty="0">
                <a:solidFill>
                  <a:schemeClr val="bg1"/>
                </a:solidFill>
              </a:rPr>
              <a:t> CATÉGORIE 3</a:t>
            </a:r>
          </a:p>
        </p:txBody>
      </p:sp>
      <p:sp>
        <p:nvSpPr>
          <p:cNvPr id="7" name="Organigramme : Connecteur 6">
            <a:extLst>
              <a:ext uri="{FF2B5EF4-FFF2-40B4-BE49-F238E27FC236}">
                <a16:creationId xmlns:a16="http://schemas.microsoft.com/office/drawing/2014/main" xmlns="" id="{DD433259-DAC0-428A-8586-811690BEEB3B}"/>
              </a:ext>
            </a:extLst>
          </p:cNvPr>
          <p:cNvSpPr/>
          <p:nvPr>
            <p:custDataLst>
              <p:tags r:id="rId2"/>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6760ABF7-C433-473A-8B6B-995EB10C153F}"/>
              </a:ext>
            </a:extLst>
          </p:cNvPr>
          <p:cNvPicPr>
            <a:picLocks noChangeAspect="1"/>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
        <p:nvSpPr>
          <p:cNvPr id="6" name="Espace réservé du numéro de diapositive 5">
            <a:extLst>
              <a:ext uri="{FF2B5EF4-FFF2-40B4-BE49-F238E27FC236}">
                <a16:creationId xmlns:a16="http://schemas.microsoft.com/office/drawing/2014/main" xmlns="" id="{D7B13A32-C19A-4A0E-A771-B446706E1CEB}"/>
              </a:ext>
            </a:extLst>
          </p:cNvPr>
          <p:cNvSpPr>
            <a:spLocks noGrp="1"/>
          </p:cNvSpPr>
          <p:nvPr>
            <p:ph type="sldNum" sz="quarter" idx="12"/>
            <p:custDataLst>
              <p:tags r:id="rId4"/>
            </p:custDataLst>
          </p:nvPr>
        </p:nvSpPr>
        <p:spPr>
          <a:xfrm>
            <a:off x="333375" y="6490216"/>
            <a:ext cx="2743200" cy="365125"/>
          </a:xfrm>
        </p:spPr>
        <p:txBody>
          <a:bodyPr/>
          <a:lstStyle/>
          <a:p>
            <a:pPr algn="l"/>
            <a:fld id="{AFB2CB2A-23AB-4463-9B75-1EA2508A8D3C}" type="slidenum">
              <a:rPr lang="fr-CA" smtClean="0"/>
              <a:pPr algn="l"/>
              <a:t>17</a:t>
            </a:fld>
            <a:endParaRPr lang="fr-CA"/>
          </a:p>
        </p:txBody>
      </p:sp>
      <p:sp>
        <p:nvSpPr>
          <p:cNvPr id="9" name="ZoneTexte 8">
            <a:extLst>
              <a:ext uri="{FF2B5EF4-FFF2-40B4-BE49-F238E27FC236}">
                <a16:creationId xmlns:a16="http://schemas.microsoft.com/office/drawing/2014/main" xmlns="" id="{2547ED90-3FFB-4FBC-B837-B61153D2DA53}"/>
              </a:ext>
            </a:extLst>
          </p:cNvPr>
          <p:cNvSpPr txBox="1"/>
          <p:nvPr>
            <p:custDataLst>
              <p:tags r:id="rId5"/>
            </p:custDataLst>
          </p:nvPr>
        </p:nvSpPr>
        <p:spPr>
          <a:xfrm>
            <a:off x="7820025" y="6486009"/>
            <a:ext cx="4038600" cy="369332"/>
          </a:xfrm>
          <a:prstGeom prst="rect">
            <a:avLst/>
          </a:prstGeom>
          <a:noFill/>
        </p:spPr>
        <p:txBody>
          <a:bodyPr wrap="square" rtlCol="0">
            <a:spAutoFit/>
          </a:bodyPr>
          <a:lstStyle/>
          <a:p>
            <a:r>
              <a:rPr lang="fr-CA" b="1">
                <a:solidFill>
                  <a:srgbClr val="2482C8"/>
                </a:solidFill>
              </a:rPr>
              <a:t>MAINTIEN DE L'ÉQUITÉ SALARIALE</a:t>
            </a:r>
          </a:p>
        </p:txBody>
      </p:sp>
      <p:sp>
        <p:nvSpPr>
          <p:cNvPr id="2" name="ZoneTexte 1">
            <a:extLst>
              <a:ext uri="{FF2B5EF4-FFF2-40B4-BE49-F238E27FC236}">
                <a16:creationId xmlns:a16="http://schemas.microsoft.com/office/drawing/2014/main" xmlns="" id="{B6F228A8-91A2-4A5D-8CE9-D42FC01CD45A}"/>
              </a:ext>
            </a:extLst>
          </p:cNvPr>
          <p:cNvSpPr txBox="1"/>
          <p:nvPr>
            <p:custDataLst>
              <p:tags r:id="rId6"/>
            </p:custDataLst>
          </p:nvPr>
        </p:nvSpPr>
        <p:spPr>
          <a:xfrm>
            <a:off x="469900" y="1795986"/>
            <a:ext cx="10640686" cy="4878259"/>
          </a:xfrm>
          <a:prstGeom prst="rect">
            <a:avLst/>
          </a:prstGeom>
          <a:noFill/>
        </p:spPr>
        <p:txBody>
          <a:bodyPr wrap="square" lIns="91440" tIns="45720" rIns="91440" bIns="45720" rtlCol="0" anchor="t">
            <a:spAutoFit/>
          </a:bodyPr>
          <a:lstStyle/>
          <a:p>
            <a:pPr algn="just"/>
            <a:r>
              <a:rPr lang="fr-CA" sz="2100" dirty="0"/>
              <a:t>En 2005, le gouvernement a aboli par décret plusieurs titres d’emploi pour les regrouper sous les titres d’agentes administratives classe 1, 2, 3 et 4 et il a déterminé unilatéralement le rangement. </a:t>
            </a:r>
            <a:endParaRPr lang="fr-CA" sz="2100" dirty="0">
              <a:cs typeface="Calibri"/>
            </a:endParaRPr>
          </a:p>
          <a:p>
            <a:pPr algn="just">
              <a:spcBef>
                <a:spcPts val="1200"/>
              </a:spcBef>
            </a:pPr>
            <a:r>
              <a:rPr lang="fr-CA" sz="2100" dirty="0"/>
              <a:t>Par la suite, dans le cadre des négociations, la FSSS-CSN a réussi à scinder les classes d’agentes administratives et à recréer distinctement les titres d’emploi suivants :</a:t>
            </a:r>
            <a:endParaRPr lang="fr-CA" sz="2100" dirty="0">
              <a:cs typeface="Calibri"/>
            </a:endParaRPr>
          </a:p>
          <a:p>
            <a:pPr marL="285750" indent="-285750" algn="just">
              <a:buFont typeface="Arial" panose="020B0604020202020204" pitchFamily="34" charset="0"/>
              <a:buChar char="•"/>
            </a:pPr>
            <a:r>
              <a:rPr lang="fr-CA" sz="2100" dirty="0"/>
              <a:t>Acheteur ou acheteuse</a:t>
            </a:r>
          </a:p>
          <a:p>
            <a:pPr marL="285750" indent="-285750" algn="just">
              <a:buFont typeface="Arial" panose="020B0604020202020204" pitchFamily="34" charset="0"/>
              <a:buChar char="•"/>
            </a:pPr>
            <a:r>
              <a:rPr lang="fr-CA" sz="2100" dirty="0"/>
              <a:t>Adjoint ou adjointe à la direction</a:t>
            </a:r>
            <a:endParaRPr lang="fr-CA" sz="2100" dirty="0">
              <a:cs typeface="Calibri"/>
            </a:endParaRPr>
          </a:p>
          <a:p>
            <a:pPr marL="285750" indent="-285750" algn="just">
              <a:buFont typeface="Arial" panose="020B0604020202020204" pitchFamily="34" charset="0"/>
              <a:buChar char="•"/>
            </a:pPr>
            <a:r>
              <a:rPr lang="fr-CA" sz="2100" dirty="0"/>
              <a:t>Adjoint ou adjointe à l’enseignement universitaire</a:t>
            </a:r>
            <a:endParaRPr lang="fr-CA" sz="2100" dirty="0">
              <a:cs typeface="Calibri" panose="020F0502020204030204"/>
            </a:endParaRPr>
          </a:p>
          <a:p>
            <a:pPr marL="285750" indent="-285750" algn="just">
              <a:buFont typeface="Arial" panose="020B0604020202020204" pitchFamily="34" charset="0"/>
              <a:buChar char="•"/>
            </a:pPr>
            <a:r>
              <a:rPr lang="fr-CA" sz="2100" dirty="0"/>
              <a:t>Secrétaire juridique</a:t>
            </a:r>
            <a:endParaRPr lang="fr-CA" sz="2100" dirty="0">
              <a:cs typeface="Calibri"/>
            </a:endParaRPr>
          </a:p>
          <a:p>
            <a:pPr marL="285750" indent="-285750" algn="just">
              <a:buFont typeface="Arial" panose="020B0604020202020204" pitchFamily="34" charset="0"/>
              <a:buChar char="•"/>
            </a:pPr>
            <a:r>
              <a:rPr lang="fr-CA" sz="2100" dirty="0"/>
              <a:t>Secrétaire médicale</a:t>
            </a:r>
            <a:endParaRPr lang="fr-CA" sz="2100" dirty="0">
              <a:cs typeface="Calibri" panose="020F0502020204030204"/>
            </a:endParaRPr>
          </a:p>
          <a:p>
            <a:pPr algn="just">
              <a:spcBef>
                <a:spcPts val="1200"/>
              </a:spcBef>
            </a:pPr>
            <a:r>
              <a:rPr lang="fr-CA" sz="2100" dirty="0"/>
              <a:t>Certains titres sont demeurés avec des rangements non définitifs, notamment celui d'acheteuse, d’adjointe à la direction et d’adjointe à l'enseignement universitaire, sans toutefois faire d’admission sur les rangements des autres titres d’emploi.</a:t>
            </a:r>
          </a:p>
          <a:p>
            <a:pPr marL="285750" indent="-285750">
              <a:buFont typeface="Arial" panose="020B0604020202020204" pitchFamily="34" charset="0"/>
              <a:buChar char="•"/>
            </a:pPr>
            <a:endParaRPr lang="fr-CA" dirty="0"/>
          </a:p>
        </p:txBody>
      </p:sp>
    </p:spTree>
    <p:extLst>
      <p:ext uri="{BB962C8B-B14F-4D97-AF65-F5344CB8AC3E}">
        <p14:creationId xmlns:p14="http://schemas.microsoft.com/office/powerpoint/2010/main" val="3510097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2C64EB74-D5A9-4159-B6AC-A697FC59D56D}"/>
              </a:ext>
            </a:extLst>
          </p:cNvPr>
          <p:cNvSpPr>
            <a:spLocks noGrp="1"/>
          </p:cNvSpPr>
          <p:nvPr>
            <p:ph type="title"/>
            <p:custDataLst>
              <p:tags r:id="rId1"/>
            </p:custDataLst>
          </p:nvPr>
        </p:nvSpPr>
        <p:spPr>
          <a:xfrm>
            <a:off x="0" y="-76199"/>
            <a:ext cx="12192000" cy="1277814"/>
          </a:xfrm>
          <a:solidFill>
            <a:srgbClr val="C00000"/>
          </a:solidFill>
        </p:spPr>
        <p:txBody>
          <a:bodyPr/>
          <a:lstStyle/>
          <a:p>
            <a:r>
              <a:rPr lang="fr-CA" b="1" dirty="0">
                <a:solidFill>
                  <a:schemeClr val="bg1"/>
                </a:solidFill>
              </a:rPr>
              <a:t> CATÉGORIE 3</a:t>
            </a:r>
          </a:p>
        </p:txBody>
      </p:sp>
      <p:sp>
        <p:nvSpPr>
          <p:cNvPr id="7" name="Organigramme : Connecteur 6">
            <a:extLst>
              <a:ext uri="{FF2B5EF4-FFF2-40B4-BE49-F238E27FC236}">
                <a16:creationId xmlns:a16="http://schemas.microsoft.com/office/drawing/2014/main" xmlns="" id="{DD433259-DAC0-428A-8586-811690BEEB3B}"/>
              </a:ext>
            </a:extLst>
          </p:cNvPr>
          <p:cNvSpPr/>
          <p:nvPr>
            <p:custDataLst>
              <p:tags r:id="rId2"/>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6760ABF7-C433-473A-8B6B-995EB10C153F}"/>
              </a:ext>
            </a:extLst>
          </p:cNvPr>
          <p:cNvPicPr>
            <a:picLocks noChangeAspect="1"/>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
        <p:nvSpPr>
          <p:cNvPr id="6" name="Espace réservé du numéro de diapositive 5">
            <a:extLst>
              <a:ext uri="{FF2B5EF4-FFF2-40B4-BE49-F238E27FC236}">
                <a16:creationId xmlns:a16="http://schemas.microsoft.com/office/drawing/2014/main" xmlns="" id="{D7B13A32-C19A-4A0E-A771-B446706E1CEB}"/>
              </a:ext>
            </a:extLst>
          </p:cNvPr>
          <p:cNvSpPr>
            <a:spLocks noGrp="1"/>
          </p:cNvSpPr>
          <p:nvPr>
            <p:ph type="sldNum" sz="quarter" idx="12"/>
            <p:custDataLst>
              <p:tags r:id="rId4"/>
            </p:custDataLst>
          </p:nvPr>
        </p:nvSpPr>
        <p:spPr>
          <a:xfrm>
            <a:off x="333375" y="6490216"/>
            <a:ext cx="2743200" cy="365125"/>
          </a:xfrm>
        </p:spPr>
        <p:txBody>
          <a:bodyPr/>
          <a:lstStyle/>
          <a:p>
            <a:pPr algn="l"/>
            <a:fld id="{AFB2CB2A-23AB-4463-9B75-1EA2508A8D3C}" type="slidenum">
              <a:rPr lang="fr-CA" smtClean="0"/>
              <a:pPr algn="l"/>
              <a:t>18</a:t>
            </a:fld>
            <a:endParaRPr lang="fr-CA"/>
          </a:p>
        </p:txBody>
      </p:sp>
      <p:sp>
        <p:nvSpPr>
          <p:cNvPr id="9" name="ZoneTexte 8">
            <a:extLst>
              <a:ext uri="{FF2B5EF4-FFF2-40B4-BE49-F238E27FC236}">
                <a16:creationId xmlns:a16="http://schemas.microsoft.com/office/drawing/2014/main" xmlns="" id="{2547ED90-3FFB-4FBC-B837-B61153D2DA53}"/>
              </a:ext>
            </a:extLst>
          </p:cNvPr>
          <p:cNvSpPr txBox="1"/>
          <p:nvPr>
            <p:custDataLst>
              <p:tags r:id="rId5"/>
            </p:custDataLst>
          </p:nvPr>
        </p:nvSpPr>
        <p:spPr>
          <a:xfrm>
            <a:off x="7820025" y="6486009"/>
            <a:ext cx="4038600" cy="369332"/>
          </a:xfrm>
          <a:prstGeom prst="rect">
            <a:avLst/>
          </a:prstGeom>
          <a:noFill/>
        </p:spPr>
        <p:txBody>
          <a:bodyPr wrap="square" rtlCol="0">
            <a:spAutoFit/>
          </a:bodyPr>
          <a:lstStyle/>
          <a:p>
            <a:r>
              <a:rPr lang="fr-CA" b="1" dirty="0">
                <a:solidFill>
                  <a:srgbClr val="2482C8"/>
                </a:solidFill>
              </a:rPr>
              <a:t>MAINTIEN DE L'ÉQUITÉ SALARIALE</a:t>
            </a:r>
          </a:p>
        </p:txBody>
      </p:sp>
      <p:sp>
        <p:nvSpPr>
          <p:cNvPr id="2" name="ZoneTexte 1">
            <a:extLst>
              <a:ext uri="{FF2B5EF4-FFF2-40B4-BE49-F238E27FC236}">
                <a16:creationId xmlns:a16="http://schemas.microsoft.com/office/drawing/2014/main" xmlns="" id="{B6F228A8-91A2-4A5D-8CE9-D42FC01CD45A}"/>
              </a:ext>
            </a:extLst>
          </p:cNvPr>
          <p:cNvSpPr txBox="1"/>
          <p:nvPr>
            <p:custDataLst>
              <p:tags r:id="rId6"/>
            </p:custDataLst>
          </p:nvPr>
        </p:nvSpPr>
        <p:spPr>
          <a:xfrm>
            <a:off x="411177" y="1533385"/>
            <a:ext cx="9790098" cy="5432256"/>
          </a:xfrm>
          <a:prstGeom prst="rect">
            <a:avLst/>
          </a:prstGeom>
          <a:noFill/>
        </p:spPr>
        <p:txBody>
          <a:bodyPr wrap="square" rtlCol="0">
            <a:spAutoFit/>
          </a:bodyPr>
          <a:lstStyle/>
          <a:p>
            <a:r>
              <a:rPr lang="fr-CA" sz="2500" b="1" dirty="0"/>
              <a:t>Plaintes de maintien de l’équité salariale toujours actives</a:t>
            </a:r>
          </a:p>
          <a:p>
            <a:endParaRPr lang="fr-CA" sz="2000" b="1" dirty="0"/>
          </a:p>
          <a:p>
            <a:pPr marL="285750" indent="-285750">
              <a:spcBef>
                <a:spcPts val="1200"/>
              </a:spcBef>
              <a:buFont typeface="Arial" panose="020B0604020202020204" pitchFamily="34" charset="0"/>
              <a:buChar char="•"/>
            </a:pPr>
            <a:r>
              <a:rPr lang="fr-CA" sz="2400" dirty="0"/>
              <a:t>Agent ou agente administrative classe 1, 2, 3 et 4</a:t>
            </a:r>
          </a:p>
          <a:p>
            <a:pPr marL="285750" indent="-285750">
              <a:spcBef>
                <a:spcPts val="1200"/>
              </a:spcBef>
              <a:buFont typeface="Arial" panose="020B0604020202020204" pitchFamily="34" charset="0"/>
              <a:buChar char="•"/>
            </a:pPr>
            <a:r>
              <a:rPr lang="fr-CA" sz="2400" dirty="0"/>
              <a:t>Acheteur ou acheteuse (+ évaluation au CNE) </a:t>
            </a:r>
          </a:p>
          <a:p>
            <a:pPr marL="285750" indent="-285750">
              <a:spcBef>
                <a:spcPts val="1200"/>
              </a:spcBef>
              <a:buFont typeface="Arial" panose="020B0604020202020204" pitchFamily="34" charset="0"/>
              <a:buChar char="•"/>
            </a:pPr>
            <a:r>
              <a:rPr lang="fr-CA" sz="2400" dirty="0"/>
              <a:t>Adjoint ou adjointe à la direction (+ évaluation au CNE)</a:t>
            </a:r>
          </a:p>
          <a:p>
            <a:pPr marL="285750" indent="-285750">
              <a:spcBef>
                <a:spcPts val="1200"/>
              </a:spcBef>
              <a:buFont typeface="Arial" panose="020B0604020202020204" pitchFamily="34" charset="0"/>
              <a:buChar char="•"/>
            </a:pPr>
            <a:r>
              <a:rPr lang="fr-CA" sz="2400" dirty="0"/>
              <a:t>Adjoint ou adjointe à l’enseignement universitaire (+évaluation au CNE) </a:t>
            </a:r>
          </a:p>
          <a:p>
            <a:pPr marL="285750" indent="-285750">
              <a:spcBef>
                <a:spcPts val="1200"/>
              </a:spcBef>
              <a:buFont typeface="Arial" panose="020B0604020202020204" pitchFamily="34" charset="0"/>
              <a:buChar char="•"/>
            </a:pPr>
            <a:r>
              <a:rPr lang="fr-CA" sz="2400" dirty="0"/>
              <a:t>Secrétaire juridique</a:t>
            </a:r>
          </a:p>
          <a:p>
            <a:pPr marL="285750" indent="-285750">
              <a:spcBef>
                <a:spcPts val="1200"/>
              </a:spcBef>
              <a:buFont typeface="Arial" panose="020B0604020202020204" pitchFamily="34" charset="0"/>
              <a:buChar char="•"/>
            </a:pPr>
            <a:r>
              <a:rPr lang="fr-CA" sz="2400" dirty="0"/>
              <a:t>Secrétaire médicales</a:t>
            </a:r>
          </a:p>
          <a:p>
            <a:endParaRPr lang="fr-CA" sz="2000" dirty="0"/>
          </a:p>
          <a:p>
            <a:r>
              <a:rPr lang="fr-CA" sz="2400" dirty="0"/>
              <a:t>CNE = comité national des emplois </a:t>
            </a:r>
          </a:p>
          <a:p>
            <a:endParaRPr lang="fr-CA" sz="1800" dirty="0"/>
          </a:p>
          <a:p>
            <a:pPr marL="285750" indent="-285750">
              <a:buFont typeface="Arial" panose="020B0604020202020204" pitchFamily="34" charset="0"/>
              <a:buChar char="•"/>
            </a:pPr>
            <a:endParaRPr lang="fr-CA" dirty="0"/>
          </a:p>
          <a:p>
            <a:pPr marL="285750" indent="-285750">
              <a:buFont typeface="Arial" panose="020B0604020202020204" pitchFamily="34" charset="0"/>
              <a:buChar char="•"/>
            </a:pPr>
            <a:endParaRPr lang="fr-CA" dirty="0"/>
          </a:p>
        </p:txBody>
      </p:sp>
    </p:spTree>
    <p:extLst>
      <p:ext uri="{BB962C8B-B14F-4D97-AF65-F5344CB8AC3E}">
        <p14:creationId xmlns:p14="http://schemas.microsoft.com/office/powerpoint/2010/main" val="10749239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2C64EB74-D5A9-4159-B6AC-A697FC59D56D}"/>
              </a:ext>
            </a:extLst>
          </p:cNvPr>
          <p:cNvSpPr>
            <a:spLocks noGrp="1"/>
          </p:cNvSpPr>
          <p:nvPr>
            <p:ph type="title"/>
            <p:custDataLst>
              <p:tags r:id="rId1"/>
            </p:custDataLst>
          </p:nvPr>
        </p:nvSpPr>
        <p:spPr>
          <a:xfrm>
            <a:off x="0" y="-76199"/>
            <a:ext cx="12192000" cy="1277814"/>
          </a:xfrm>
          <a:solidFill>
            <a:srgbClr val="C00000"/>
          </a:solidFill>
        </p:spPr>
        <p:txBody>
          <a:bodyPr/>
          <a:lstStyle/>
          <a:p>
            <a:r>
              <a:rPr lang="fr-CA" b="1" dirty="0">
                <a:solidFill>
                  <a:schemeClr val="bg1"/>
                </a:solidFill>
              </a:rPr>
              <a:t> CATÉGORIE 3</a:t>
            </a:r>
          </a:p>
        </p:txBody>
      </p:sp>
      <p:sp>
        <p:nvSpPr>
          <p:cNvPr id="7" name="Organigramme : Connecteur 6">
            <a:extLst>
              <a:ext uri="{FF2B5EF4-FFF2-40B4-BE49-F238E27FC236}">
                <a16:creationId xmlns:a16="http://schemas.microsoft.com/office/drawing/2014/main" xmlns="" id="{DD433259-DAC0-428A-8586-811690BEEB3B}"/>
              </a:ext>
            </a:extLst>
          </p:cNvPr>
          <p:cNvSpPr/>
          <p:nvPr>
            <p:custDataLst>
              <p:tags r:id="rId2"/>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6760ABF7-C433-473A-8B6B-995EB10C153F}"/>
              </a:ext>
            </a:extLst>
          </p:cNvPr>
          <p:cNvPicPr>
            <a:picLocks noChangeAspect="1"/>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
        <p:nvSpPr>
          <p:cNvPr id="6" name="Espace réservé du numéro de diapositive 5">
            <a:extLst>
              <a:ext uri="{FF2B5EF4-FFF2-40B4-BE49-F238E27FC236}">
                <a16:creationId xmlns:a16="http://schemas.microsoft.com/office/drawing/2014/main" xmlns="" id="{D7B13A32-C19A-4A0E-A771-B446706E1CEB}"/>
              </a:ext>
            </a:extLst>
          </p:cNvPr>
          <p:cNvSpPr>
            <a:spLocks noGrp="1"/>
          </p:cNvSpPr>
          <p:nvPr>
            <p:ph type="sldNum" sz="quarter" idx="12"/>
            <p:custDataLst>
              <p:tags r:id="rId4"/>
            </p:custDataLst>
          </p:nvPr>
        </p:nvSpPr>
        <p:spPr>
          <a:xfrm>
            <a:off x="333375" y="6490216"/>
            <a:ext cx="2743200" cy="365125"/>
          </a:xfrm>
        </p:spPr>
        <p:txBody>
          <a:bodyPr/>
          <a:lstStyle/>
          <a:p>
            <a:pPr algn="l"/>
            <a:fld id="{AFB2CB2A-23AB-4463-9B75-1EA2508A8D3C}" type="slidenum">
              <a:rPr lang="fr-CA" smtClean="0"/>
              <a:pPr algn="l"/>
              <a:t>19</a:t>
            </a:fld>
            <a:endParaRPr lang="fr-CA"/>
          </a:p>
        </p:txBody>
      </p:sp>
      <p:sp>
        <p:nvSpPr>
          <p:cNvPr id="9" name="ZoneTexte 8">
            <a:extLst>
              <a:ext uri="{FF2B5EF4-FFF2-40B4-BE49-F238E27FC236}">
                <a16:creationId xmlns:a16="http://schemas.microsoft.com/office/drawing/2014/main" xmlns="" id="{2547ED90-3FFB-4FBC-B837-B61153D2DA53}"/>
              </a:ext>
            </a:extLst>
          </p:cNvPr>
          <p:cNvSpPr txBox="1"/>
          <p:nvPr>
            <p:custDataLst>
              <p:tags r:id="rId5"/>
            </p:custDataLst>
          </p:nvPr>
        </p:nvSpPr>
        <p:spPr>
          <a:xfrm>
            <a:off x="7820025" y="6486009"/>
            <a:ext cx="4038600" cy="369332"/>
          </a:xfrm>
          <a:prstGeom prst="rect">
            <a:avLst/>
          </a:prstGeom>
          <a:noFill/>
        </p:spPr>
        <p:txBody>
          <a:bodyPr wrap="square" rtlCol="0">
            <a:spAutoFit/>
          </a:bodyPr>
          <a:lstStyle/>
          <a:p>
            <a:r>
              <a:rPr lang="fr-CA" b="1" dirty="0">
                <a:solidFill>
                  <a:srgbClr val="2482C8"/>
                </a:solidFill>
              </a:rPr>
              <a:t>MAINTIEN DE L'ÉQUITÉ SALARIALE</a:t>
            </a:r>
          </a:p>
        </p:txBody>
      </p:sp>
      <p:sp>
        <p:nvSpPr>
          <p:cNvPr id="2" name="ZoneTexte 1">
            <a:extLst>
              <a:ext uri="{FF2B5EF4-FFF2-40B4-BE49-F238E27FC236}">
                <a16:creationId xmlns:a16="http://schemas.microsoft.com/office/drawing/2014/main" xmlns="" id="{B6F228A8-91A2-4A5D-8CE9-D42FC01CD45A}"/>
              </a:ext>
            </a:extLst>
          </p:cNvPr>
          <p:cNvSpPr txBox="1"/>
          <p:nvPr>
            <p:custDataLst>
              <p:tags r:id="rId6"/>
            </p:custDataLst>
          </p:nvPr>
        </p:nvSpPr>
        <p:spPr>
          <a:xfrm>
            <a:off x="411176" y="1533385"/>
            <a:ext cx="10718377" cy="4478149"/>
          </a:xfrm>
          <a:prstGeom prst="rect">
            <a:avLst/>
          </a:prstGeom>
          <a:noFill/>
        </p:spPr>
        <p:txBody>
          <a:bodyPr wrap="square" rtlCol="0">
            <a:spAutoFit/>
          </a:bodyPr>
          <a:lstStyle/>
          <a:p>
            <a:endParaRPr lang="fr-CA" sz="1800" dirty="0"/>
          </a:p>
          <a:p>
            <a:r>
              <a:rPr lang="fr-CA" sz="2500" b="1" dirty="0"/>
              <a:t>Adjoint ou adjointe à l’enseignement universitaire :</a:t>
            </a:r>
          </a:p>
          <a:p>
            <a:pPr algn="just"/>
            <a:r>
              <a:rPr lang="fr-CA" sz="1800" dirty="0"/>
              <a:t>En novembre 2020, victoire pour les adjointes à l’enseignement universitaire à la suite d’une décision arbitrale favorable au CNE.</a:t>
            </a:r>
          </a:p>
          <a:p>
            <a:pPr algn="just">
              <a:spcBef>
                <a:spcPts val="600"/>
              </a:spcBef>
            </a:pPr>
            <a:r>
              <a:rPr lang="fr-CA" dirty="0"/>
              <a:t>Obligation d’entreprendre des d</a:t>
            </a:r>
            <a:r>
              <a:rPr lang="fr-CA" sz="1800" dirty="0"/>
              <a:t>émarches juridiques contre le gouvernement pour faire reconnaître l’application intégrale de la décision arbitrale (griefs et nouvelles plaintes déposées en vertu de la Loi sur l’équité salariale). </a:t>
            </a:r>
          </a:p>
          <a:p>
            <a:pPr algn="just"/>
            <a:endParaRPr lang="fr-CA" dirty="0"/>
          </a:p>
          <a:p>
            <a:pPr algn="just"/>
            <a:r>
              <a:rPr lang="fr-CA" sz="2500" b="1" dirty="0"/>
              <a:t>Acheteur ou acheteuse et Adjoint ou adjointe à la direction:</a:t>
            </a:r>
          </a:p>
          <a:p>
            <a:pPr algn="just"/>
            <a:r>
              <a:rPr lang="fr-CA" dirty="0"/>
              <a:t>Malgré les ententes avec le Conseil du trésor de procéder à l’évaluation des emplois au CNE, nous sommes contraints d’entreprendre des démarches juridiques pour faire respecter ces ententes. </a:t>
            </a:r>
          </a:p>
          <a:p>
            <a:endParaRPr lang="fr-CA" b="1" dirty="0"/>
          </a:p>
          <a:p>
            <a:pPr algn="just">
              <a:lnSpc>
                <a:spcPct val="200000"/>
              </a:lnSpc>
            </a:pPr>
            <a:r>
              <a:rPr lang="fr-CA" sz="2500" b="1" dirty="0"/>
              <a:t>Le mépris envers le personnel de bureau et de l’administration, ça suffit !</a:t>
            </a:r>
          </a:p>
          <a:p>
            <a:pPr marL="285750" indent="-285750">
              <a:buFont typeface="Arial" panose="020B0604020202020204" pitchFamily="34" charset="0"/>
              <a:buChar char="•"/>
            </a:pPr>
            <a:endParaRPr lang="fr-CA" dirty="0"/>
          </a:p>
        </p:txBody>
      </p:sp>
    </p:spTree>
    <p:extLst>
      <p:ext uri="{BB962C8B-B14F-4D97-AF65-F5344CB8AC3E}">
        <p14:creationId xmlns:p14="http://schemas.microsoft.com/office/powerpoint/2010/main" val="3453432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2C64EB74-D5A9-4159-B6AC-A697FC59D56D}"/>
              </a:ext>
            </a:extLst>
          </p:cNvPr>
          <p:cNvSpPr>
            <a:spLocks noGrp="1"/>
          </p:cNvSpPr>
          <p:nvPr>
            <p:ph type="title"/>
            <p:custDataLst>
              <p:tags r:id="rId1"/>
            </p:custDataLst>
          </p:nvPr>
        </p:nvSpPr>
        <p:spPr>
          <a:xfrm>
            <a:off x="0" y="-76199"/>
            <a:ext cx="12192000" cy="1277814"/>
          </a:xfrm>
          <a:solidFill>
            <a:srgbClr val="2482C8"/>
          </a:solidFill>
        </p:spPr>
        <p:txBody>
          <a:bodyPr>
            <a:normAutofit/>
          </a:bodyPr>
          <a:lstStyle/>
          <a:p>
            <a:r>
              <a:rPr lang="fr-CA" b="1" dirty="0">
                <a:solidFill>
                  <a:schemeClr val="bg1"/>
                </a:solidFill>
              </a:rPr>
              <a:t> Déroulement de la rencontre</a:t>
            </a:r>
          </a:p>
        </p:txBody>
      </p:sp>
      <p:sp>
        <p:nvSpPr>
          <p:cNvPr id="7" name="Organigramme : Connecteur 6">
            <a:extLst>
              <a:ext uri="{FF2B5EF4-FFF2-40B4-BE49-F238E27FC236}">
                <a16:creationId xmlns:a16="http://schemas.microsoft.com/office/drawing/2014/main" xmlns="" id="{DD433259-DAC0-428A-8586-811690BEEB3B}"/>
              </a:ext>
            </a:extLst>
          </p:cNvPr>
          <p:cNvSpPr/>
          <p:nvPr>
            <p:custDataLst>
              <p:tags r:id="rId2"/>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6760ABF7-C433-473A-8B6B-995EB10C153F}"/>
              </a:ext>
            </a:extLst>
          </p:cNvPr>
          <p:cNvPicPr>
            <a:picLocks noChangeAspect="1"/>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
        <p:nvSpPr>
          <p:cNvPr id="3" name="Espace réservé du contenu 2">
            <a:extLst>
              <a:ext uri="{FF2B5EF4-FFF2-40B4-BE49-F238E27FC236}">
                <a16:creationId xmlns:a16="http://schemas.microsoft.com/office/drawing/2014/main" xmlns="" id="{381218C4-ED33-4BBF-B8DC-14AB11996E25}"/>
              </a:ext>
            </a:extLst>
          </p:cNvPr>
          <p:cNvSpPr>
            <a:spLocks noGrp="1"/>
          </p:cNvSpPr>
          <p:nvPr>
            <p:ph idx="1"/>
            <p:custDataLst>
              <p:tags r:id="rId4"/>
            </p:custDataLst>
          </p:nvPr>
        </p:nvSpPr>
        <p:spPr>
          <a:xfrm>
            <a:off x="333375" y="1864905"/>
            <a:ext cx="11507950" cy="4351338"/>
          </a:xfrm>
        </p:spPr>
        <p:txBody>
          <a:bodyPr vert="horz" lIns="91440" tIns="45720" rIns="91440" bIns="45720" rtlCol="0" anchor="t">
            <a:normAutofit/>
          </a:bodyPr>
          <a:lstStyle/>
          <a:p>
            <a:pPr marL="457200" indent="-457200">
              <a:spcBef>
                <a:spcPts val="1200"/>
              </a:spcBef>
              <a:buFont typeface="+mj-lt"/>
              <a:buAutoNum type="arabicPeriod"/>
            </a:pPr>
            <a:r>
              <a:rPr lang="fr-CA" dirty="0">
                <a:cs typeface="Calibri"/>
              </a:rPr>
              <a:t>Présentation de l’état de situation</a:t>
            </a:r>
          </a:p>
          <a:p>
            <a:pPr marL="457200" indent="-457200">
              <a:spcBef>
                <a:spcPts val="1200"/>
              </a:spcBef>
              <a:buFont typeface="+mj-lt"/>
              <a:buAutoNum type="arabicPeriod"/>
            </a:pPr>
            <a:r>
              <a:rPr lang="fr-CA" dirty="0">
                <a:cs typeface="Calibri"/>
              </a:rPr>
              <a:t>Démystifier qu'est-ce que l'équité salariale</a:t>
            </a:r>
            <a:endParaRPr lang="fr-CA" dirty="0"/>
          </a:p>
          <a:p>
            <a:pPr marL="457200" indent="-457200">
              <a:spcBef>
                <a:spcPts val="1200"/>
              </a:spcBef>
              <a:buFont typeface="+mj-lt"/>
              <a:buAutoNum type="arabicPeriod"/>
            </a:pPr>
            <a:r>
              <a:rPr lang="fr-CA" dirty="0">
                <a:cs typeface="Calibri"/>
              </a:rPr>
              <a:t>Démystifier qu'est-ce que le maintien de l’équité salariale</a:t>
            </a:r>
          </a:p>
          <a:p>
            <a:pPr marL="457200" indent="-457200">
              <a:spcBef>
                <a:spcPts val="1200"/>
              </a:spcBef>
              <a:buFont typeface="+mj-lt"/>
              <a:buAutoNum type="arabicPeriod"/>
            </a:pPr>
            <a:r>
              <a:rPr lang="fr-CA" dirty="0">
                <a:cs typeface="Calibri"/>
              </a:rPr>
              <a:t>Présentation d’informations spécifiques pour votre profession </a:t>
            </a:r>
          </a:p>
          <a:p>
            <a:pPr marL="457200" indent="-457200">
              <a:spcBef>
                <a:spcPts val="1200"/>
              </a:spcBef>
              <a:buFont typeface="+mj-lt"/>
              <a:buAutoNum type="arabicPeriod"/>
            </a:pPr>
            <a:r>
              <a:rPr lang="fr-CA" dirty="0">
                <a:cs typeface="Calibri"/>
              </a:rPr>
              <a:t>Présentation d'un plan d'action </a:t>
            </a:r>
          </a:p>
          <a:p>
            <a:pPr marL="457200" indent="-457200">
              <a:buFont typeface="+mj-lt"/>
              <a:buAutoNum type="arabicPeriod"/>
            </a:pPr>
            <a:endParaRPr lang="fr-CA" sz="2000" dirty="0">
              <a:cs typeface="Calibri"/>
            </a:endParaRPr>
          </a:p>
          <a:p>
            <a:pPr marL="457200" lvl="1" indent="0">
              <a:buNone/>
            </a:pPr>
            <a:endParaRPr lang="fr-CA" dirty="0">
              <a:cs typeface="Calibri"/>
            </a:endParaRPr>
          </a:p>
          <a:p>
            <a:pPr lvl="1"/>
            <a:endParaRPr lang="fr-CA" dirty="0">
              <a:cs typeface="Calibri"/>
            </a:endParaRPr>
          </a:p>
          <a:p>
            <a:pPr lvl="1"/>
            <a:endParaRPr lang="fr-CA" dirty="0">
              <a:cs typeface="Calibri"/>
            </a:endParaRPr>
          </a:p>
        </p:txBody>
      </p:sp>
      <p:sp>
        <p:nvSpPr>
          <p:cNvPr id="6" name="Espace réservé du numéro de diapositive 5">
            <a:extLst>
              <a:ext uri="{FF2B5EF4-FFF2-40B4-BE49-F238E27FC236}">
                <a16:creationId xmlns:a16="http://schemas.microsoft.com/office/drawing/2014/main" xmlns="" id="{D7B13A32-C19A-4A0E-A771-B446706E1CEB}"/>
              </a:ext>
            </a:extLst>
          </p:cNvPr>
          <p:cNvSpPr>
            <a:spLocks noGrp="1"/>
          </p:cNvSpPr>
          <p:nvPr>
            <p:ph type="sldNum" sz="quarter" idx="12"/>
            <p:custDataLst>
              <p:tags r:id="rId5"/>
            </p:custDataLst>
          </p:nvPr>
        </p:nvSpPr>
        <p:spPr>
          <a:xfrm>
            <a:off x="333375" y="6482605"/>
            <a:ext cx="2743200" cy="365125"/>
          </a:xfrm>
        </p:spPr>
        <p:txBody>
          <a:bodyPr/>
          <a:lstStyle/>
          <a:p>
            <a:pPr algn="l"/>
            <a:fld id="{AFB2CB2A-23AB-4463-9B75-1EA2508A8D3C}" type="slidenum">
              <a:rPr lang="fr-CA" smtClean="0"/>
              <a:pPr algn="l"/>
              <a:t>2</a:t>
            </a:fld>
            <a:endParaRPr lang="fr-CA" dirty="0"/>
          </a:p>
        </p:txBody>
      </p:sp>
      <p:sp>
        <p:nvSpPr>
          <p:cNvPr id="9" name="ZoneTexte 8">
            <a:extLst>
              <a:ext uri="{FF2B5EF4-FFF2-40B4-BE49-F238E27FC236}">
                <a16:creationId xmlns:a16="http://schemas.microsoft.com/office/drawing/2014/main" xmlns="" id="{2547ED90-3FFB-4FBC-B837-B61153D2DA53}"/>
              </a:ext>
            </a:extLst>
          </p:cNvPr>
          <p:cNvSpPr txBox="1"/>
          <p:nvPr>
            <p:custDataLst>
              <p:tags r:id="rId6"/>
            </p:custDataLst>
          </p:nvPr>
        </p:nvSpPr>
        <p:spPr>
          <a:xfrm>
            <a:off x="7820025" y="6488668"/>
            <a:ext cx="4038600" cy="369332"/>
          </a:xfrm>
          <a:prstGeom prst="rect">
            <a:avLst/>
          </a:prstGeom>
          <a:noFill/>
        </p:spPr>
        <p:txBody>
          <a:bodyPr wrap="square" rtlCol="0">
            <a:spAutoFit/>
          </a:bodyPr>
          <a:lstStyle/>
          <a:p>
            <a:r>
              <a:rPr lang="fr-CA" b="1" dirty="0">
                <a:solidFill>
                  <a:srgbClr val="2482C8"/>
                </a:solidFill>
              </a:rPr>
              <a:t>MAINTIEN DE L'ÉQUITÉ SALARIALE</a:t>
            </a:r>
          </a:p>
        </p:txBody>
      </p:sp>
    </p:spTree>
    <p:extLst>
      <p:ext uri="{BB962C8B-B14F-4D97-AF65-F5344CB8AC3E}">
        <p14:creationId xmlns:p14="http://schemas.microsoft.com/office/powerpoint/2010/main" val="18174202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2C64EB74-D5A9-4159-B6AC-A697FC59D56D}"/>
              </a:ext>
            </a:extLst>
          </p:cNvPr>
          <p:cNvSpPr>
            <a:spLocks noGrp="1"/>
          </p:cNvSpPr>
          <p:nvPr>
            <p:ph type="title"/>
            <p:custDataLst>
              <p:tags r:id="rId1"/>
            </p:custDataLst>
          </p:nvPr>
        </p:nvSpPr>
        <p:spPr>
          <a:xfrm>
            <a:off x="0" y="-76199"/>
            <a:ext cx="12192000" cy="1277814"/>
          </a:xfrm>
          <a:solidFill>
            <a:srgbClr val="C00000"/>
          </a:solidFill>
        </p:spPr>
        <p:txBody>
          <a:bodyPr/>
          <a:lstStyle/>
          <a:p>
            <a:r>
              <a:rPr lang="fr-CA" b="1" dirty="0">
                <a:solidFill>
                  <a:schemeClr val="bg1"/>
                </a:solidFill>
              </a:rPr>
              <a:t> CATÉGORIE 3</a:t>
            </a:r>
          </a:p>
        </p:txBody>
      </p:sp>
      <p:sp>
        <p:nvSpPr>
          <p:cNvPr id="7" name="Organigramme : Connecteur 6">
            <a:extLst>
              <a:ext uri="{FF2B5EF4-FFF2-40B4-BE49-F238E27FC236}">
                <a16:creationId xmlns:a16="http://schemas.microsoft.com/office/drawing/2014/main" xmlns="" id="{DD433259-DAC0-428A-8586-811690BEEB3B}"/>
              </a:ext>
            </a:extLst>
          </p:cNvPr>
          <p:cNvSpPr/>
          <p:nvPr>
            <p:custDataLst>
              <p:tags r:id="rId2"/>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6760ABF7-C433-473A-8B6B-995EB10C153F}"/>
              </a:ext>
            </a:extLst>
          </p:cNvPr>
          <p:cNvPicPr>
            <a:picLocks noChangeAspect="1"/>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
        <p:nvSpPr>
          <p:cNvPr id="6" name="Espace réservé du numéro de diapositive 5">
            <a:extLst>
              <a:ext uri="{FF2B5EF4-FFF2-40B4-BE49-F238E27FC236}">
                <a16:creationId xmlns:a16="http://schemas.microsoft.com/office/drawing/2014/main" xmlns="" id="{D7B13A32-C19A-4A0E-A771-B446706E1CEB}"/>
              </a:ext>
            </a:extLst>
          </p:cNvPr>
          <p:cNvSpPr>
            <a:spLocks noGrp="1"/>
          </p:cNvSpPr>
          <p:nvPr>
            <p:ph type="sldNum" sz="quarter" idx="12"/>
            <p:custDataLst>
              <p:tags r:id="rId4"/>
            </p:custDataLst>
          </p:nvPr>
        </p:nvSpPr>
        <p:spPr>
          <a:xfrm>
            <a:off x="333375" y="6490216"/>
            <a:ext cx="2743200" cy="365125"/>
          </a:xfrm>
        </p:spPr>
        <p:txBody>
          <a:bodyPr/>
          <a:lstStyle/>
          <a:p>
            <a:pPr algn="l"/>
            <a:fld id="{AFB2CB2A-23AB-4463-9B75-1EA2508A8D3C}" type="slidenum">
              <a:rPr lang="fr-CA" smtClean="0"/>
              <a:pPr algn="l"/>
              <a:t>20</a:t>
            </a:fld>
            <a:endParaRPr lang="fr-CA"/>
          </a:p>
        </p:txBody>
      </p:sp>
      <p:sp>
        <p:nvSpPr>
          <p:cNvPr id="9" name="ZoneTexte 8">
            <a:extLst>
              <a:ext uri="{FF2B5EF4-FFF2-40B4-BE49-F238E27FC236}">
                <a16:creationId xmlns:a16="http://schemas.microsoft.com/office/drawing/2014/main" xmlns="" id="{2547ED90-3FFB-4FBC-B837-B61153D2DA53}"/>
              </a:ext>
            </a:extLst>
          </p:cNvPr>
          <p:cNvSpPr txBox="1"/>
          <p:nvPr>
            <p:custDataLst>
              <p:tags r:id="rId5"/>
            </p:custDataLst>
          </p:nvPr>
        </p:nvSpPr>
        <p:spPr>
          <a:xfrm>
            <a:off x="7820025" y="6486009"/>
            <a:ext cx="4038600" cy="369332"/>
          </a:xfrm>
          <a:prstGeom prst="rect">
            <a:avLst/>
          </a:prstGeom>
          <a:noFill/>
        </p:spPr>
        <p:txBody>
          <a:bodyPr wrap="square" rtlCol="0">
            <a:spAutoFit/>
          </a:bodyPr>
          <a:lstStyle/>
          <a:p>
            <a:r>
              <a:rPr lang="fr-CA" b="1">
                <a:solidFill>
                  <a:srgbClr val="2482C8"/>
                </a:solidFill>
              </a:rPr>
              <a:t>MAINTIEN DE L'ÉQUITÉ SALARIALE</a:t>
            </a:r>
          </a:p>
        </p:txBody>
      </p:sp>
      <p:sp>
        <p:nvSpPr>
          <p:cNvPr id="2" name="ZoneTexte 1">
            <a:extLst>
              <a:ext uri="{FF2B5EF4-FFF2-40B4-BE49-F238E27FC236}">
                <a16:creationId xmlns:a16="http://schemas.microsoft.com/office/drawing/2014/main" xmlns="" id="{B6F228A8-91A2-4A5D-8CE9-D42FC01CD45A}"/>
              </a:ext>
            </a:extLst>
          </p:cNvPr>
          <p:cNvSpPr txBox="1"/>
          <p:nvPr>
            <p:custDataLst>
              <p:tags r:id="rId6"/>
            </p:custDataLst>
          </p:nvPr>
        </p:nvSpPr>
        <p:spPr>
          <a:xfrm>
            <a:off x="469899" y="1768567"/>
            <a:ext cx="10859952" cy="5909310"/>
          </a:xfrm>
          <a:prstGeom prst="rect">
            <a:avLst/>
          </a:prstGeom>
          <a:noFill/>
        </p:spPr>
        <p:txBody>
          <a:bodyPr wrap="square" rtlCol="0">
            <a:spAutoFit/>
          </a:bodyPr>
          <a:lstStyle/>
          <a:p>
            <a:pPr algn="just"/>
            <a:r>
              <a:rPr lang="fr-CA" sz="2300" b="1" dirty="0"/>
              <a:t>Malgré certains gains obtenus lors de la dernière négociation, notamment les suivants : </a:t>
            </a:r>
          </a:p>
          <a:p>
            <a:pPr marL="269875" indent="-269875">
              <a:spcBef>
                <a:spcPts val="600"/>
              </a:spcBef>
              <a:buFont typeface="Arial" panose="020B0604020202020204" pitchFamily="34" charset="0"/>
              <a:buChar char="•"/>
            </a:pPr>
            <a:r>
              <a:rPr lang="fr-CA" sz="1900" dirty="0"/>
              <a:t>Augmentations de salaire (accès pour les bas salariés)</a:t>
            </a:r>
            <a:endParaRPr lang="fr-CA" sz="1900" b="1" dirty="0"/>
          </a:p>
          <a:p>
            <a:pPr marL="269875" indent="-269875">
              <a:buFont typeface="Arial" panose="020B0604020202020204" pitchFamily="34" charset="0"/>
              <a:buChar char="•"/>
            </a:pPr>
            <a:r>
              <a:rPr lang="fr-CA" sz="1900" dirty="0"/>
              <a:t>Garantie d’une heure minimum pour les rappels à distance</a:t>
            </a:r>
          </a:p>
          <a:p>
            <a:pPr marL="285750" indent="-285750">
              <a:buFont typeface="Arial" panose="020B0604020202020204" pitchFamily="34" charset="0"/>
              <a:buChar char="•"/>
            </a:pPr>
            <a:r>
              <a:rPr lang="fr-CA" sz="1900" dirty="0"/>
              <a:t>Possibilité d’être reclassifiée en tout temps</a:t>
            </a:r>
          </a:p>
          <a:p>
            <a:pPr marL="285750" indent="-285750">
              <a:buFont typeface="Arial" panose="020B0604020202020204" pitchFamily="34" charset="0"/>
              <a:buChar char="•"/>
            </a:pPr>
            <a:r>
              <a:rPr lang="fr-CA" sz="1900" dirty="0"/>
              <a:t>Prime pour la supervision de stagiaires</a:t>
            </a:r>
          </a:p>
          <a:p>
            <a:pPr marL="285750" indent="-285750">
              <a:buFont typeface="Arial" panose="020B0604020202020204" pitchFamily="34" charset="0"/>
              <a:buChar char="•"/>
            </a:pPr>
            <a:r>
              <a:rPr lang="fr-CA" sz="1900" dirty="0"/>
              <a:t>Prime de 3% pour les </a:t>
            </a:r>
            <a:r>
              <a:rPr lang="fr-CA" sz="1900" b="1" dirty="0"/>
              <a:t>secrétaires médicales</a:t>
            </a:r>
          </a:p>
          <a:p>
            <a:pPr marL="285750" indent="-285750">
              <a:buFont typeface="Arial" panose="020B0604020202020204" pitchFamily="34" charset="0"/>
              <a:buChar char="•"/>
            </a:pPr>
            <a:r>
              <a:rPr lang="fr-CA" sz="1900" dirty="0"/>
              <a:t>Maintien de la rémunération additionnelle pour les </a:t>
            </a:r>
            <a:r>
              <a:rPr lang="fr-CA" sz="1900" b="1" dirty="0"/>
              <a:t>secrétaires juridiques</a:t>
            </a:r>
          </a:p>
          <a:p>
            <a:pPr marL="285750" indent="-285750">
              <a:buFont typeface="Arial" panose="020B0604020202020204" pitchFamily="34" charset="0"/>
              <a:buChar char="•"/>
            </a:pPr>
            <a:r>
              <a:rPr lang="fr-CA" sz="1900" dirty="0"/>
              <a:t>Ajout de 300 ETC de personnel administratif aux urgences</a:t>
            </a:r>
          </a:p>
          <a:p>
            <a:pPr marL="285750" indent="-285750">
              <a:buFont typeface="Arial" panose="020B0604020202020204" pitchFamily="34" charset="0"/>
              <a:buChar char="•"/>
            </a:pPr>
            <a:r>
              <a:rPr lang="fr-CA" sz="1900" dirty="0"/>
              <a:t>Référentiel de tâches</a:t>
            </a:r>
          </a:p>
          <a:p>
            <a:pPr marL="285750" indent="-285750">
              <a:buFont typeface="Arial" panose="020B0604020202020204" pitchFamily="34" charset="0"/>
              <a:buChar char="•"/>
            </a:pPr>
            <a:r>
              <a:rPr lang="fr-CA" sz="1900" dirty="0"/>
              <a:t>Uniformisation des tests pour les </a:t>
            </a:r>
            <a:r>
              <a:rPr lang="fr-CA" sz="1900" b="1" dirty="0"/>
              <a:t>agents ou agentes administratives, classe 2</a:t>
            </a:r>
          </a:p>
          <a:p>
            <a:pPr marL="285750" indent="-285750">
              <a:buFont typeface="Arial" panose="020B0604020202020204" pitchFamily="34" charset="0"/>
              <a:buChar char="•"/>
            </a:pPr>
            <a:r>
              <a:rPr lang="fr-CA" sz="1900" dirty="0"/>
              <a:t>Meilleure accessibilité pour certains titres d’emploi via la reconnaissance d’AEC</a:t>
            </a:r>
          </a:p>
          <a:p>
            <a:pPr marL="285750" indent="-285750">
              <a:buFont typeface="Arial" panose="020B0604020202020204" pitchFamily="34" charset="0"/>
              <a:buChar char="•"/>
            </a:pPr>
            <a:r>
              <a:rPr lang="fr-CA" sz="1900" dirty="0"/>
              <a:t>Prime  pour les </a:t>
            </a:r>
            <a:r>
              <a:rPr lang="fr-CA" sz="1900" b="1" dirty="0"/>
              <a:t>secrétaires médicales</a:t>
            </a:r>
            <a:r>
              <a:rPr lang="fr-CA" sz="1900" dirty="0"/>
              <a:t> et les </a:t>
            </a:r>
            <a:r>
              <a:rPr lang="fr-CA" sz="1900" b="1" dirty="0"/>
              <a:t>agents ou agentes administratives, classes 1 à 4 œuvrant au service de l’urgence</a:t>
            </a:r>
          </a:p>
          <a:p>
            <a:pPr algn="just" rtl="0" fontAlgn="base">
              <a:spcBef>
                <a:spcPts val="1200"/>
              </a:spcBef>
            </a:pPr>
            <a:r>
              <a:rPr lang="fr-CA" sz="2200" b="1" dirty="0"/>
              <a:t>Il est nécessaire de poursuivre la bataille pour un juste salaire, </a:t>
            </a:r>
            <a:r>
              <a:rPr lang="fr-CA" sz="2200" b="1" dirty="0">
                <a:solidFill>
                  <a:srgbClr val="000000"/>
                </a:solidFill>
                <a:latin typeface="Calibri" panose="020F0502020204030204" pitchFamily="34" charset="0"/>
              </a:rPr>
              <a:t>l</a:t>
            </a:r>
            <a:r>
              <a:rPr lang="fr-CA" sz="2200" b="1" i="0" u="none" strike="noStrike" dirty="0">
                <a:solidFill>
                  <a:srgbClr val="000000"/>
                </a:solidFill>
                <a:effectLst/>
                <a:latin typeface="Calibri" panose="020F0502020204030204" pitchFamily="34" charset="0"/>
              </a:rPr>
              <a:t>a Loi sur l’équité salariale c’est un droit!</a:t>
            </a:r>
            <a:endParaRPr lang="en-US" sz="2200" b="1" i="0" dirty="0">
              <a:solidFill>
                <a:srgbClr val="000000"/>
              </a:solidFill>
              <a:effectLst/>
              <a:latin typeface="Segoe UI" panose="020B0502040204020203" pitchFamily="34" charset="0"/>
            </a:endParaRPr>
          </a:p>
          <a:p>
            <a:pPr>
              <a:spcBef>
                <a:spcPts val="1200"/>
              </a:spcBef>
            </a:pPr>
            <a:endParaRPr lang="fr-CA" sz="2200" dirty="0"/>
          </a:p>
          <a:p>
            <a:pPr marL="285750" indent="-285750">
              <a:buFont typeface="Arial" panose="020B0604020202020204" pitchFamily="34" charset="0"/>
              <a:buChar char="•"/>
            </a:pPr>
            <a:endParaRPr lang="fr-CA" b="1" dirty="0"/>
          </a:p>
          <a:p>
            <a:pPr marL="285750" indent="-285750">
              <a:buFont typeface="Arial" panose="020B0604020202020204" pitchFamily="34" charset="0"/>
              <a:buChar char="•"/>
            </a:pPr>
            <a:endParaRPr lang="fr-CA" dirty="0"/>
          </a:p>
        </p:txBody>
      </p:sp>
    </p:spTree>
    <p:extLst>
      <p:ext uri="{BB962C8B-B14F-4D97-AF65-F5344CB8AC3E}">
        <p14:creationId xmlns:p14="http://schemas.microsoft.com/office/powerpoint/2010/main" val="39394867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2C64EB74-D5A9-4159-B6AC-A697FC59D56D}"/>
              </a:ext>
            </a:extLst>
          </p:cNvPr>
          <p:cNvSpPr>
            <a:spLocks noGrp="1"/>
          </p:cNvSpPr>
          <p:nvPr>
            <p:ph type="title"/>
            <p:custDataLst>
              <p:tags r:id="rId1"/>
            </p:custDataLst>
          </p:nvPr>
        </p:nvSpPr>
        <p:spPr>
          <a:xfrm>
            <a:off x="0" y="-76199"/>
            <a:ext cx="12192000" cy="1277814"/>
          </a:xfrm>
          <a:solidFill>
            <a:srgbClr val="C00000"/>
          </a:solidFill>
        </p:spPr>
        <p:txBody>
          <a:bodyPr>
            <a:normAutofit/>
          </a:bodyPr>
          <a:lstStyle/>
          <a:p>
            <a:r>
              <a:rPr lang="fr-CA" b="1" dirty="0">
                <a:solidFill>
                  <a:schemeClr val="bg1"/>
                </a:solidFill>
              </a:rPr>
              <a:t> Acheteur – règlement plainte 2008</a:t>
            </a:r>
          </a:p>
        </p:txBody>
      </p:sp>
      <p:sp>
        <p:nvSpPr>
          <p:cNvPr id="7" name="Organigramme : Connecteur 6">
            <a:extLst>
              <a:ext uri="{FF2B5EF4-FFF2-40B4-BE49-F238E27FC236}">
                <a16:creationId xmlns:a16="http://schemas.microsoft.com/office/drawing/2014/main" xmlns="" id="{DD433259-DAC0-428A-8586-811690BEEB3B}"/>
              </a:ext>
            </a:extLst>
          </p:cNvPr>
          <p:cNvSpPr/>
          <p:nvPr>
            <p:custDataLst>
              <p:tags r:id="rId2"/>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6760ABF7-C433-473A-8B6B-995EB10C153F}"/>
              </a:ext>
            </a:extLst>
          </p:cNvPr>
          <p:cNvPicPr>
            <a:picLocks noChangeAspect="1"/>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
        <p:nvSpPr>
          <p:cNvPr id="6" name="Espace réservé du numéro de diapositive 5">
            <a:extLst>
              <a:ext uri="{FF2B5EF4-FFF2-40B4-BE49-F238E27FC236}">
                <a16:creationId xmlns:a16="http://schemas.microsoft.com/office/drawing/2014/main" xmlns="" id="{D7B13A32-C19A-4A0E-A771-B446706E1CEB}"/>
              </a:ext>
            </a:extLst>
          </p:cNvPr>
          <p:cNvSpPr>
            <a:spLocks noGrp="1"/>
          </p:cNvSpPr>
          <p:nvPr>
            <p:ph type="sldNum" sz="quarter" idx="12"/>
            <p:custDataLst>
              <p:tags r:id="rId4"/>
            </p:custDataLst>
          </p:nvPr>
        </p:nvSpPr>
        <p:spPr>
          <a:xfrm>
            <a:off x="333375" y="6490216"/>
            <a:ext cx="2743200" cy="365125"/>
          </a:xfrm>
        </p:spPr>
        <p:txBody>
          <a:bodyPr/>
          <a:lstStyle/>
          <a:p>
            <a:pPr algn="l"/>
            <a:fld id="{AFB2CB2A-23AB-4463-9B75-1EA2508A8D3C}" type="slidenum">
              <a:rPr lang="fr-CA" smtClean="0"/>
              <a:pPr algn="l"/>
              <a:t>21</a:t>
            </a:fld>
            <a:endParaRPr lang="fr-CA"/>
          </a:p>
        </p:txBody>
      </p:sp>
      <p:sp>
        <p:nvSpPr>
          <p:cNvPr id="9" name="ZoneTexte 8">
            <a:extLst>
              <a:ext uri="{FF2B5EF4-FFF2-40B4-BE49-F238E27FC236}">
                <a16:creationId xmlns:a16="http://schemas.microsoft.com/office/drawing/2014/main" xmlns="" id="{2547ED90-3FFB-4FBC-B837-B61153D2DA53}"/>
              </a:ext>
            </a:extLst>
          </p:cNvPr>
          <p:cNvSpPr txBox="1"/>
          <p:nvPr>
            <p:custDataLst>
              <p:tags r:id="rId5"/>
            </p:custDataLst>
          </p:nvPr>
        </p:nvSpPr>
        <p:spPr>
          <a:xfrm>
            <a:off x="7820025" y="6486009"/>
            <a:ext cx="4038600" cy="369332"/>
          </a:xfrm>
          <a:prstGeom prst="rect">
            <a:avLst/>
          </a:prstGeom>
          <a:noFill/>
        </p:spPr>
        <p:txBody>
          <a:bodyPr wrap="square" rtlCol="0">
            <a:spAutoFit/>
          </a:bodyPr>
          <a:lstStyle/>
          <a:p>
            <a:r>
              <a:rPr lang="fr-CA" b="1">
                <a:solidFill>
                  <a:srgbClr val="2482C8"/>
                </a:solidFill>
              </a:rPr>
              <a:t>MAINTIEN DE L'ÉQUITÉ SALARIALE</a:t>
            </a:r>
          </a:p>
        </p:txBody>
      </p:sp>
      <p:sp>
        <p:nvSpPr>
          <p:cNvPr id="2" name="ZoneTexte 1">
            <a:extLst>
              <a:ext uri="{FF2B5EF4-FFF2-40B4-BE49-F238E27FC236}">
                <a16:creationId xmlns:a16="http://schemas.microsoft.com/office/drawing/2014/main" xmlns="" id="{B6F228A8-91A2-4A5D-8CE9-D42FC01CD45A}"/>
              </a:ext>
            </a:extLst>
          </p:cNvPr>
          <p:cNvSpPr txBox="1"/>
          <p:nvPr>
            <p:custDataLst>
              <p:tags r:id="rId6"/>
            </p:custDataLst>
          </p:nvPr>
        </p:nvSpPr>
        <p:spPr>
          <a:xfrm flipV="1">
            <a:off x="333375" y="2039969"/>
            <a:ext cx="11319148" cy="646331"/>
          </a:xfrm>
          <a:prstGeom prst="rect">
            <a:avLst/>
          </a:prstGeom>
          <a:noFill/>
        </p:spPr>
        <p:txBody>
          <a:bodyPr wrap="square" rtlCol="0">
            <a:spAutoFit/>
          </a:bodyPr>
          <a:lstStyle/>
          <a:p>
            <a:pPr marL="285750" indent="-285750">
              <a:buFont typeface="Arial" panose="020B0604020202020204" pitchFamily="34" charset="0"/>
              <a:buChar char="•"/>
            </a:pPr>
            <a:endParaRPr lang="fr-CA" b="1" dirty="0">
              <a:highlight>
                <a:srgbClr val="FFFF00"/>
              </a:highlight>
            </a:endParaRPr>
          </a:p>
          <a:p>
            <a:endParaRPr lang="fr-CA" b="1" dirty="0"/>
          </a:p>
        </p:txBody>
      </p:sp>
      <p:sp>
        <p:nvSpPr>
          <p:cNvPr id="10" name="Rectangle 3">
            <a:extLst>
              <a:ext uri="{FF2B5EF4-FFF2-40B4-BE49-F238E27FC236}">
                <a16:creationId xmlns:a16="http://schemas.microsoft.com/office/drawing/2014/main" xmlns="" id="{81A69A97-7864-4424-8FF9-B02F4A41FB20}"/>
              </a:ext>
            </a:extLst>
          </p:cNvPr>
          <p:cNvSpPr>
            <a:spLocks noChangeArrowheads="1"/>
          </p:cNvSpPr>
          <p:nvPr/>
        </p:nvSpPr>
        <p:spPr bwMode="auto">
          <a:xfrm rot="10800000" flipV="1">
            <a:off x="768095" y="1660550"/>
            <a:ext cx="10884426" cy="4985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98500" algn="l"/>
              </a:tabLst>
              <a:defRPr>
                <a:solidFill>
                  <a:schemeClr val="tx1"/>
                </a:solidFill>
                <a:latin typeface="Arial" panose="020B0604020202020204" pitchFamily="34" charset="0"/>
              </a:defRPr>
            </a:lvl1pPr>
            <a:lvl2pPr eaLnBrk="0" fontAlgn="base" hangingPunct="0">
              <a:spcBef>
                <a:spcPct val="0"/>
              </a:spcBef>
              <a:spcAft>
                <a:spcPct val="0"/>
              </a:spcAft>
              <a:tabLst>
                <a:tab pos="698500" algn="l"/>
              </a:tabLst>
              <a:defRPr>
                <a:solidFill>
                  <a:schemeClr val="tx1"/>
                </a:solidFill>
                <a:latin typeface="Arial" panose="020B0604020202020204" pitchFamily="34" charset="0"/>
              </a:defRPr>
            </a:lvl2pPr>
            <a:lvl3pPr eaLnBrk="0" fontAlgn="base" hangingPunct="0">
              <a:spcBef>
                <a:spcPct val="0"/>
              </a:spcBef>
              <a:spcAft>
                <a:spcPct val="0"/>
              </a:spcAft>
              <a:tabLst>
                <a:tab pos="698500" algn="l"/>
              </a:tabLst>
              <a:defRPr>
                <a:solidFill>
                  <a:schemeClr val="tx1"/>
                </a:solidFill>
                <a:latin typeface="Arial" panose="020B0604020202020204" pitchFamily="34" charset="0"/>
              </a:defRPr>
            </a:lvl3pPr>
            <a:lvl4pPr eaLnBrk="0" fontAlgn="base" hangingPunct="0">
              <a:spcBef>
                <a:spcPct val="0"/>
              </a:spcBef>
              <a:spcAft>
                <a:spcPct val="0"/>
              </a:spcAft>
              <a:tabLst>
                <a:tab pos="698500" algn="l"/>
              </a:tabLst>
              <a:defRPr>
                <a:solidFill>
                  <a:schemeClr val="tx1"/>
                </a:solidFill>
                <a:latin typeface="Arial" panose="020B0604020202020204" pitchFamily="34" charset="0"/>
              </a:defRPr>
            </a:lvl4pPr>
            <a:lvl5pPr eaLnBrk="0" fontAlgn="base" hangingPunct="0">
              <a:spcBef>
                <a:spcPct val="0"/>
              </a:spcBef>
              <a:spcAft>
                <a:spcPct val="0"/>
              </a:spcAft>
              <a:tabLst>
                <a:tab pos="698500" algn="l"/>
              </a:tabLst>
              <a:defRPr>
                <a:solidFill>
                  <a:schemeClr val="tx1"/>
                </a:solidFill>
                <a:latin typeface="Arial" panose="020B0604020202020204" pitchFamily="34" charset="0"/>
              </a:defRPr>
            </a:lvl5pPr>
            <a:lvl6pPr eaLnBrk="0" fontAlgn="base" hangingPunct="0">
              <a:spcBef>
                <a:spcPct val="0"/>
              </a:spcBef>
              <a:spcAft>
                <a:spcPct val="0"/>
              </a:spcAft>
              <a:tabLst>
                <a:tab pos="698500" algn="l"/>
              </a:tabLst>
              <a:defRPr>
                <a:solidFill>
                  <a:schemeClr val="tx1"/>
                </a:solidFill>
                <a:latin typeface="Arial" panose="020B0604020202020204" pitchFamily="34" charset="0"/>
              </a:defRPr>
            </a:lvl6pPr>
            <a:lvl7pPr eaLnBrk="0" fontAlgn="base" hangingPunct="0">
              <a:spcBef>
                <a:spcPct val="0"/>
              </a:spcBef>
              <a:spcAft>
                <a:spcPct val="0"/>
              </a:spcAft>
              <a:tabLst>
                <a:tab pos="698500" algn="l"/>
              </a:tabLst>
              <a:defRPr>
                <a:solidFill>
                  <a:schemeClr val="tx1"/>
                </a:solidFill>
                <a:latin typeface="Arial" panose="020B0604020202020204" pitchFamily="34" charset="0"/>
              </a:defRPr>
            </a:lvl7pPr>
            <a:lvl8pPr eaLnBrk="0" fontAlgn="base" hangingPunct="0">
              <a:spcBef>
                <a:spcPct val="0"/>
              </a:spcBef>
              <a:spcAft>
                <a:spcPct val="0"/>
              </a:spcAft>
              <a:tabLst>
                <a:tab pos="698500" algn="l"/>
              </a:tabLst>
              <a:defRPr>
                <a:solidFill>
                  <a:schemeClr val="tx1"/>
                </a:solidFill>
                <a:latin typeface="Arial" panose="020B0604020202020204" pitchFamily="34" charset="0"/>
              </a:defRPr>
            </a:lvl8pPr>
            <a:lvl9pPr eaLnBrk="0" fontAlgn="base" hangingPunct="0">
              <a:spcBef>
                <a:spcPct val="0"/>
              </a:spcBef>
              <a:spcAft>
                <a:spcPct val="0"/>
              </a:spcAft>
              <a:tabLst>
                <a:tab pos="6985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tabLst>
                <a:tab pos="698500" algn="l"/>
              </a:tabLst>
            </a:pPr>
            <a:r>
              <a:rPr kumimoji="0" lang="fr-CA" altLang="fr-FR"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Dans les 60 jours de la signature de la présente entente (14 février 2013), le MSSS créé le titre d’emploi d’acheteur, incluant l’échelle salariale</a:t>
            </a:r>
            <a:r>
              <a:rPr kumimoji="0" lang="fr-CA" altLang="fr-FR" sz="2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non définitive </a:t>
            </a:r>
            <a:r>
              <a:rPr kumimoji="0" lang="fr-CA" altLang="fr-FR"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du groupe 501.</a:t>
            </a:r>
          </a:p>
          <a:p>
            <a:pPr marL="0" marR="0" lvl="0" indent="0" algn="l" defTabSz="914400" rtl="0" eaLnBrk="0" fontAlgn="base" latinLnBrk="0" hangingPunct="0">
              <a:lnSpc>
                <a:spcPct val="100000"/>
              </a:lnSpc>
              <a:spcBef>
                <a:spcPct val="0"/>
              </a:spcBef>
              <a:spcAft>
                <a:spcPct val="0"/>
              </a:spcAft>
              <a:buClrTx/>
              <a:buSzTx/>
              <a:buFontTx/>
              <a:buChar char="•"/>
              <a:tabLst>
                <a:tab pos="698500" algn="l"/>
              </a:tabLst>
            </a:pPr>
            <a:endParaRPr lang="fr-CA" altLang="fr-FR" sz="2000" dirty="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tab pos="698500" algn="l"/>
              </a:tabLst>
            </a:pPr>
            <a:r>
              <a:rPr kumimoji="0" lang="fr-CA" altLang="fr-FR"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Le titre d’emploi exact, le libellé et </a:t>
            </a:r>
            <a:r>
              <a:rPr kumimoji="0" lang="fr-CA" altLang="fr-FR" sz="2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le rangement salarial</a:t>
            </a:r>
            <a:r>
              <a:rPr kumimoji="0" lang="fr-CA" altLang="fr-FR"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seront déterminés lors des travaux découlant du mécanisme de modifications à la Nomenclature (article 31 de la convention collective)</a:t>
            </a:r>
          </a:p>
          <a:p>
            <a:pPr marL="0" marR="0" lvl="0" indent="0" algn="l" defTabSz="914400" rtl="0" eaLnBrk="0" fontAlgn="base" latinLnBrk="0" hangingPunct="0">
              <a:lnSpc>
                <a:spcPct val="100000"/>
              </a:lnSpc>
              <a:spcBef>
                <a:spcPct val="0"/>
              </a:spcBef>
              <a:spcAft>
                <a:spcPct val="0"/>
              </a:spcAft>
              <a:buClrTx/>
              <a:buSzTx/>
              <a:tabLst>
                <a:tab pos="698500" algn="l"/>
              </a:tabLst>
            </a:pPr>
            <a:endParaRPr kumimoji="0" lang="fr-CA" altLang="fr-FR"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698500" algn="l"/>
              </a:tabLst>
            </a:pPr>
            <a:r>
              <a:rPr kumimoji="0" lang="fr-CA" altLang="fr-FR"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Dans l’éventualité où les résultats CNE pour le titre d’emploi « acheteur », conduiraient à une hausse de rangement et de l’échelle de traitement afférente, les ajustements salariaux seront rétroactifs</a:t>
            </a:r>
            <a:r>
              <a:rPr kumimoji="0" lang="fr-CA" altLang="fr-FR" sz="2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au 1</a:t>
            </a:r>
            <a:r>
              <a:rPr kumimoji="0" lang="fr-CA" altLang="fr-FR" sz="2000" b="1" i="0" u="none" strike="noStrike" cap="none" normalizeH="0" baseline="3000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er</a:t>
            </a:r>
            <a:r>
              <a:rPr kumimoji="0" lang="fr-CA" altLang="fr-FR" sz="2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janvier 2011.</a:t>
            </a:r>
          </a:p>
          <a:p>
            <a:pPr marL="0" marR="0" lvl="0" indent="0" algn="l" defTabSz="914400" rtl="0" eaLnBrk="0" fontAlgn="base" latinLnBrk="0" hangingPunct="0">
              <a:lnSpc>
                <a:spcPct val="100000"/>
              </a:lnSpc>
              <a:spcBef>
                <a:spcPct val="0"/>
              </a:spcBef>
              <a:spcAft>
                <a:spcPct val="0"/>
              </a:spcAft>
              <a:buClrTx/>
              <a:buSzTx/>
              <a:buFontTx/>
              <a:buNone/>
              <a:tabLst>
                <a:tab pos="698500" algn="l"/>
              </a:tabLst>
            </a:pPr>
            <a:endParaRPr kumimoji="0" lang="fr-CA" altLang="fr-FR"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698500" algn="l"/>
              </a:tabLst>
            </a:pPr>
            <a:r>
              <a:rPr kumimoji="0" lang="fr-CA" altLang="fr-FR"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Le réajustement des gains de la personne salariée qui détient un poste ou une assignation correspondant à ce nouveau titre d’emploi est rétroactif à la date où la personne salariée a commencé à exercer les fonctions qui lui ont valu la reclassification, mais sans toutefois rétroagir au-delà du 1</a:t>
            </a:r>
            <a:r>
              <a:rPr kumimoji="0" lang="fr-CA" altLang="fr-FR" sz="2000" b="0" i="0" u="none" strike="noStrike" cap="none" normalizeH="0" baseline="3000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er</a:t>
            </a:r>
            <a:r>
              <a:rPr kumimoji="0" lang="fr-CA" altLang="fr-FR"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janvier 2011.</a:t>
            </a:r>
            <a:endParaRPr kumimoji="0" lang="fr-CA" altLang="fr-FR"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698500" algn="l"/>
              </a:tabLst>
            </a:pPr>
            <a:endParaRPr kumimoji="0" lang="fr-CA" altLang="fr-F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55195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2C64EB74-D5A9-4159-B6AC-A697FC59D56D}"/>
              </a:ext>
            </a:extLst>
          </p:cNvPr>
          <p:cNvSpPr>
            <a:spLocks noGrp="1"/>
          </p:cNvSpPr>
          <p:nvPr>
            <p:ph type="title"/>
            <p:custDataLst>
              <p:tags r:id="rId1"/>
            </p:custDataLst>
          </p:nvPr>
        </p:nvSpPr>
        <p:spPr>
          <a:xfrm>
            <a:off x="0" y="-76199"/>
            <a:ext cx="12192000" cy="1277814"/>
          </a:xfrm>
          <a:solidFill>
            <a:srgbClr val="C00000"/>
          </a:solidFill>
        </p:spPr>
        <p:txBody>
          <a:bodyPr/>
          <a:lstStyle/>
          <a:p>
            <a:r>
              <a:rPr lang="fr-CA" b="1" dirty="0">
                <a:solidFill>
                  <a:schemeClr val="bg1"/>
                </a:solidFill>
              </a:rPr>
              <a:t> Adjointe à la direction – Lettre d’entente no 43</a:t>
            </a:r>
          </a:p>
        </p:txBody>
      </p:sp>
      <p:sp>
        <p:nvSpPr>
          <p:cNvPr id="7" name="Organigramme : Connecteur 6">
            <a:extLst>
              <a:ext uri="{FF2B5EF4-FFF2-40B4-BE49-F238E27FC236}">
                <a16:creationId xmlns:a16="http://schemas.microsoft.com/office/drawing/2014/main" xmlns="" id="{DD433259-DAC0-428A-8586-811690BEEB3B}"/>
              </a:ext>
            </a:extLst>
          </p:cNvPr>
          <p:cNvSpPr/>
          <p:nvPr>
            <p:custDataLst>
              <p:tags r:id="rId2"/>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6760ABF7-C433-473A-8B6B-995EB10C153F}"/>
              </a:ext>
            </a:extLst>
          </p:cNvPr>
          <p:cNvPicPr>
            <a:picLocks noChangeAspect="1"/>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
        <p:nvSpPr>
          <p:cNvPr id="6" name="Espace réservé du numéro de diapositive 5">
            <a:extLst>
              <a:ext uri="{FF2B5EF4-FFF2-40B4-BE49-F238E27FC236}">
                <a16:creationId xmlns:a16="http://schemas.microsoft.com/office/drawing/2014/main" xmlns="" id="{D7B13A32-C19A-4A0E-A771-B446706E1CEB}"/>
              </a:ext>
            </a:extLst>
          </p:cNvPr>
          <p:cNvSpPr>
            <a:spLocks noGrp="1"/>
          </p:cNvSpPr>
          <p:nvPr>
            <p:ph type="sldNum" sz="quarter" idx="12"/>
            <p:custDataLst>
              <p:tags r:id="rId4"/>
            </p:custDataLst>
          </p:nvPr>
        </p:nvSpPr>
        <p:spPr>
          <a:xfrm>
            <a:off x="333375" y="6490216"/>
            <a:ext cx="2743200" cy="365125"/>
          </a:xfrm>
        </p:spPr>
        <p:txBody>
          <a:bodyPr/>
          <a:lstStyle/>
          <a:p>
            <a:pPr algn="l"/>
            <a:fld id="{AFB2CB2A-23AB-4463-9B75-1EA2508A8D3C}" type="slidenum">
              <a:rPr lang="fr-CA" smtClean="0"/>
              <a:pPr algn="l"/>
              <a:t>22</a:t>
            </a:fld>
            <a:endParaRPr lang="fr-CA"/>
          </a:p>
        </p:txBody>
      </p:sp>
      <p:sp>
        <p:nvSpPr>
          <p:cNvPr id="9" name="ZoneTexte 8">
            <a:extLst>
              <a:ext uri="{FF2B5EF4-FFF2-40B4-BE49-F238E27FC236}">
                <a16:creationId xmlns:a16="http://schemas.microsoft.com/office/drawing/2014/main" xmlns="" id="{2547ED90-3FFB-4FBC-B837-B61153D2DA53}"/>
              </a:ext>
            </a:extLst>
          </p:cNvPr>
          <p:cNvSpPr txBox="1"/>
          <p:nvPr>
            <p:custDataLst>
              <p:tags r:id="rId5"/>
            </p:custDataLst>
          </p:nvPr>
        </p:nvSpPr>
        <p:spPr>
          <a:xfrm>
            <a:off x="7820025" y="6486009"/>
            <a:ext cx="4038600" cy="369332"/>
          </a:xfrm>
          <a:prstGeom prst="rect">
            <a:avLst/>
          </a:prstGeom>
          <a:noFill/>
        </p:spPr>
        <p:txBody>
          <a:bodyPr wrap="square" rtlCol="0">
            <a:spAutoFit/>
          </a:bodyPr>
          <a:lstStyle/>
          <a:p>
            <a:r>
              <a:rPr lang="fr-CA" b="1">
                <a:solidFill>
                  <a:srgbClr val="2482C8"/>
                </a:solidFill>
              </a:rPr>
              <a:t>MAINTIEN DE L'ÉQUITÉ SALARIALE</a:t>
            </a:r>
          </a:p>
        </p:txBody>
      </p:sp>
      <p:sp>
        <p:nvSpPr>
          <p:cNvPr id="2" name="ZoneTexte 1">
            <a:extLst>
              <a:ext uri="{FF2B5EF4-FFF2-40B4-BE49-F238E27FC236}">
                <a16:creationId xmlns:a16="http://schemas.microsoft.com/office/drawing/2014/main" xmlns="" id="{B6F228A8-91A2-4A5D-8CE9-D42FC01CD45A}"/>
              </a:ext>
            </a:extLst>
          </p:cNvPr>
          <p:cNvSpPr txBox="1"/>
          <p:nvPr>
            <p:custDataLst>
              <p:tags r:id="rId6"/>
            </p:custDataLst>
          </p:nvPr>
        </p:nvSpPr>
        <p:spPr>
          <a:xfrm>
            <a:off x="200025" y="1496202"/>
            <a:ext cx="11124337" cy="4247317"/>
          </a:xfrm>
          <a:prstGeom prst="rect">
            <a:avLst/>
          </a:prstGeom>
          <a:noFill/>
        </p:spPr>
        <p:txBody>
          <a:bodyPr wrap="square" rtlCol="0">
            <a:spAutoFit/>
          </a:bodyPr>
          <a:lstStyle/>
          <a:p>
            <a:pPr marL="285750" indent="-285750">
              <a:buFont typeface="Arial" panose="020B0604020202020204" pitchFamily="34" charset="0"/>
              <a:buChar char="•"/>
            </a:pPr>
            <a:endParaRPr lang="fr-CA" b="1" dirty="0">
              <a:highlight>
                <a:srgbClr val="FFFF00"/>
              </a:highlight>
            </a:endParaRPr>
          </a:p>
          <a:p>
            <a:r>
              <a:rPr lang="fr-CA" b="1" dirty="0"/>
              <a:t>Convention collective 2011-2015</a:t>
            </a:r>
          </a:p>
          <a:p>
            <a:endParaRPr lang="fr-CA" dirty="0"/>
          </a:p>
          <a:p>
            <a:r>
              <a:rPr lang="fr-CA" dirty="0"/>
              <a:t>Dans les 30 jours de la date d’entrée en vigueur de la convention collective (13 mars 2011), le MSSS s’engage à créer le titre d’emploi. </a:t>
            </a:r>
          </a:p>
          <a:p>
            <a:endParaRPr lang="fr-CA" dirty="0"/>
          </a:p>
          <a:p>
            <a:r>
              <a:rPr lang="fr-CA" dirty="0"/>
              <a:t>Le titre d’emploi exact, le libellé et </a:t>
            </a:r>
            <a:r>
              <a:rPr lang="fr-CA" b="1" dirty="0"/>
              <a:t>le rangement salarial seront déterminés lors des travaux du mécanisme de modifications à la nomenclature</a:t>
            </a:r>
            <a:r>
              <a:rPr lang="fr-CA" dirty="0"/>
              <a:t> (article 31 de la convention collective). </a:t>
            </a:r>
          </a:p>
          <a:p>
            <a:endParaRPr lang="fr-CA" dirty="0"/>
          </a:p>
          <a:p>
            <a:r>
              <a:rPr lang="fr-CA" dirty="0"/>
              <a:t>Le titre d’emploi créé ne pourra être utilisé avant le 1</a:t>
            </a:r>
            <a:r>
              <a:rPr lang="fr-CA" baseline="30000" dirty="0"/>
              <a:t>er</a:t>
            </a:r>
            <a:r>
              <a:rPr lang="fr-CA" dirty="0"/>
              <a:t> octobre 2011.</a:t>
            </a:r>
          </a:p>
          <a:p>
            <a:endParaRPr lang="fr-CA" dirty="0"/>
          </a:p>
          <a:p>
            <a:r>
              <a:rPr lang="fr-CA" dirty="0"/>
              <a:t>Le fait qu’une personne salariée classée technicienne en administration soit reclassée dans le nouveau titre d’emploi n’amène pas de changement de salaire (rangement 13 à l’époque). </a:t>
            </a:r>
          </a:p>
          <a:p>
            <a:endParaRPr lang="fr-CA" dirty="0"/>
          </a:p>
          <a:p>
            <a:r>
              <a:rPr lang="fr-CA" dirty="0"/>
              <a:t>Le Conseil du trésor a déterminé unilatéralement le rangement 11 pour ce titre d’emploi – rangement non définitif </a:t>
            </a:r>
          </a:p>
        </p:txBody>
      </p:sp>
    </p:spTree>
    <p:extLst>
      <p:ext uri="{BB962C8B-B14F-4D97-AF65-F5344CB8AC3E}">
        <p14:creationId xmlns:p14="http://schemas.microsoft.com/office/powerpoint/2010/main" val="27370750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2C64EB74-D5A9-4159-B6AC-A697FC59D56D}"/>
              </a:ext>
            </a:extLst>
          </p:cNvPr>
          <p:cNvSpPr>
            <a:spLocks noGrp="1"/>
          </p:cNvSpPr>
          <p:nvPr>
            <p:ph type="title"/>
            <p:custDataLst>
              <p:tags r:id="rId1"/>
            </p:custDataLst>
          </p:nvPr>
        </p:nvSpPr>
        <p:spPr>
          <a:xfrm>
            <a:off x="0" y="-76199"/>
            <a:ext cx="12192000" cy="1277814"/>
          </a:xfrm>
          <a:solidFill>
            <a:srgbClr val="C00000"/>
          </a:solidFill>
        </p:spPr>
        <p:txBody>
          <a:bodyPr>
            <a:normAutofit/>
          </a:bodyPr>
          <a:lstStyle/>
          <a:p>
            <a:r>
              <a:rPr lang="fr-CA" sz="2800" b="1" dirty="0">
                <a:solidFill>
                  <a:schemeClr val="bg1"/>
                </a:solidFill>
              </a:rPr>
              <a:t> </a:t>
            </a:r>
            <a:r>
              <a:rPr lang="fr-CA" sz="3200" b="1" dirty="0">
                <a:solidFill>
                  <a:schemeClr val="bg1"/>
                </a:solidFill>
              </a:rPr>
              <a:t>Adjointe à l’enseignement universitaire </a:t>
            </a:r>
            <a:r>
              <a:rPr lang="fr-CA" sz="2800" b="1" dirty="0">
                <a:solidFill>
                  <a:schemeClr val="bg1"/>
                </a:solidFill>
              </a:rPr>
              <a:t>– Lettre d’entente no 46</a:t>
            </a:r>
          </a:p>
        </p:txBody>
      </p:sp>
      <p:sp>
        <p:nvSpPr>
          <p:cNvPr id="7" name="Organigramme : Connecteur 6">
            <a:extLst>
              <a:ext uri="{FF2B5EF4-FFF2-40B4-BE49-F238E27FC236}">
                <a16:creationId xmlns:a16="http://schemas.microsoft.com/office/drawing/2014/main" xmlns="" id="{DD433259-DAC0-428A-8586-811690BEEB3B}"/>
              </a:ext>
            </a:extLst>
          </p:cNvPr>
          <p:cNvSpPr/>
          <p:nvPr>
            <p:custDataLst>
              <p:tags r:id="rId2"/>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6760ABF7-C433-473A-8B6B-995EB10C153F}"/>
              </a:ext>
            </a:extLst>
          </p:cNvPr>
          <p:cNvPicPr>
            <a:picLocks noChangeAspect="1"/>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
        <p:nvSpPr>
          <p:cNvPr id="6" name="Espace réservé du numéro de diapositive 5">
            <a:extLst>
              <a:ext uri="{FF2B5EF4-FFF2-40B4-BE49-F238E27FC236}">
                <a16:creationId xmlns:a16="http://schemas.microsoft.com/office/drawing/2014/main" xmlns="" id="{D7B13A32-C19A-4A0E-A771-B446706E1CEB}"/>
              </a:ext>
            </a:extLst>
          </p:cNvPr>
          <p:cNvSpPr>
            <a:spLocks noGrp="1"/>
          </p:cNvSpPr>
          <p:nvPr>
            <p:ph type="sldNum" sz="quarter" idx="12"/>
            <p:custDataLst>
              <p:tags r:id="rId4"/>
            </p:custDataLst>
          </p:nvPr>
        </p:nvSpPr>
        <p:spPr>
          <a:xfrm>
            <a:off x="333375" y="6490216"/>
            <a:ext cx="2743200" cy="365125"/>
          </a:xfrm>
        </p:spPr>
        <p:txBody>
          <a:bodyPr/>
          <a:lstStyle/>
          <a:p>
            <a:pPr algn="l"/>
            <a:fld id="{AFB2CB2A-23AB-4463-9B75-1EA2508A8D3C}" type="slidenum">
              <a:rPr lang="fr-CA" smtClean="0"/>
              <a:pPr algn="l"/>
              <a:t>23</a:t>
            </a:fld>
            <a:endParaRPr lang="fr-CA"/>
          </a:p>
        </p:txBody>
      </p:sp>
      <p:sp>
        <p:nvSpPr>
          <p:cNvPr id="9" name="ZoneTexte 8">
            <a:extLst>
              <a:ext uri="{FF2B5EF4-FFF2-40B4-BE49-F238E27FC236}">
                <a16:creationId xmlns:a16="http://schemas.microsoft.com/office/drawing/2014/main" xmlns="" id="{2547ED90-3FFB-4FBC-B837-B61153D2DA53}"/>
              </a:ext>
            </a:extLst>
          </p:cNvPr>
          <p:cNvSpPr txBox="1"/>
          <p:nvPr>
            <p:custDataLst>
              <p:tags r:id="rId5"/>
            </p:custDataLst>
          </p:nvPr>
        </p:nvSpPr>
        <p:spPr>
          <a:xfrm>
            <a:off x="7820025" y="6486009"/>
            <a:ext cx="4038600" cy="369332"/>
          </a:xfrm>
          <a:prstGeom prst="rect">
            <a:avLst/>
          </a:prstGeom>
          <a:noFill/>
        </p:spPr>
        <p:txBody>
          <a:bodyPr wrap="square" rtlCol="0">
            <a:spAutoFit/>
          </a:bodyPr>
          <a:lstStyle/>
          <a:p>
            <a:r>
              <a:rPr lang="fr-CA" b="1">
                <a:solidFill>
                  <a:srgbClr val="2482C8"/>
                </a:solidFill>
              </a:rPr>
              <a:t>MAINTIEN DE L'ÉQUITÉ SALARIALE</a:t>
            </a:r>
          </a:p>
        </p:txBody>
      </p:sp>
      <p:sp>
        <p:nvSpPr>
          <p:cNvPr id="2" name="ZoneTexte 1">
            <a:extLst>
              <a:ext uri="{FF2B5EF4-FFF2-40B4-BE49-F238E27FC236}">
                <a16:creationId xmlns:a16="http://schemas.microsoft.com/office/drawing/2014/main" xmlns="" id="{B6F228A8-91A2-4A5D-8CE9-D42FC01CD45A}"/>
              </a:ext>
            </a:extLst>
          </p:cNvPr>
          <p:cNvSpPr txBox="1"/>
          <p:nvPr>
            <p:custDataLst>
              <p:tags r:id="rId6"/>
            </p:custDataLst>
          </p:nvPr>
        </p:nvSpPr>
        <p:spPr>
          <a:xfrm>
            <a:off x="200025" y="1496202"/>
            <a:ext cx="11124337" cy="3308598"/>
          </a:xfrm>
          <a:prstGeom prst="rect">
            <a:avLst/>
          </a:prstGeom>
          <a:noFill/>
        </p:spPr>
        <p:txBody>
          <a:bodyPr wrap="square" rtlCol="0">
            <a:spAutoFit/>
          </a:bodyPr>
          <a:lstStyle/>
          <a:p>
            <a:r>
              <a:rPr lang="fr-CA" sz="2500" b="1" dirty="0"/>
              <a:t>Convention collective 2011-2015</a:t>
            </a:r>
          </a:p>
          <a:p>
            <a:endParaRPr lang="fr-CA" sz="2400" dirty="0"/>
          </a:p>
          <a:p>
            <a:pPr algn="just"/>
            <a:r>
              <a:rPr lang="fr-CA" sz="2000" dirty="0"/>
              <a:t>Dans les 30 jours de la date d’entrée en vigueur de la convention collective (13 mars 2011), le MSSS s’engage à créer le titre d’emploi. </a:t>
            </a:r>
          </a:p>
          <a:p>
            <a:pPr algn="just"/>
            <a:endParaRPr lang="fr-CA" sz="2000" dirty="0"/>
          </a:p>
          <a:p>
            <a:pPr algn="just"/>
            <a:r>
              <a:rPr lang="fr-CA" sz="2000" dirty="0"/>
              <a:t>Le titre d’emploi exact, le libellé et </a:t>
            </a:r>
            <a:r>
              <a:rPr lang="fr-CA" sz="2000" b="1" dirty="0"/>
              <a:t>le rangement salarial seront déterminés lors des travaux du mécanisme de modifications à la nomenclature</a:t>
            </a:r>
            <a:r>
              <a:rPr lang="fr-CA" sz="2000" dirty="0"/>
              <a:t> (article 31 de la convention collective). </a:t>
            </a:r>
          </a:p>
          <a:p>
            <a:pPr algn="just"/>
            <a:endParaRPr lang="fr-CA" sz="2000" dirty="0"/>
          </a:p>
          <a:p>
            <a:pPr algn="just"/>
            <a:r>
              <a:rPr lang="fr-CA" sz="2000" dirty="0"/>
              <a:t>Le Conseil du trésor a déterminé unilatéralement le rangement 10 pour ce titre d’emploi – rangement non définitif </a:t>
            </a:r>
          </a:p>
        </p:txBody>
      </p:sp>
    </p:spTree>
    <p:extLst>
      <p:ext uri="{BB962C8B-B14F-4D97-AF65-F5344CB8AC3E}">
        <p14:creationId xmlns:p14="http://schemas.microsoft.com/office/powerpoint/2010/main" val="25986946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2C64EB74-D5A9-4159-B6AC-A697FC59D56D}"/>
              </a:ext>
            </a:extLst>
          </p:cNvPr>
          <p:cNvSpPr>
            <a:spLocks noGrp="1"/>
          </p:cNvSpPr>
          <p:nvPr>
            <p:ph type="title"/>
            <p:custDataLst>
              <p:tags r:id="rId1"/>
            </p:custDataLst>
          </p:nvPr>
        </p:nvSpPr>
        <p:spPr>
          <a:xfrm>
            <a:off x="0" y="-76199"/>
            <a:ext cx="12192000" cy="1277814"/>
          </a:xfrm>
          <a:solidFill>
            <a:srgbClr val="C00000"/>
          </a:solidFill>
        </p:spPr>
        <p:txBody>
          <a:bodyPr>
            <a:normAutofit/>
          </a:bodyPr>
          <a:lstStyle/>
          <a:p>
            <a:r>
              <a:rPr lang="fr-CA" sz="2800" b="1" dirty="0">
                <a:solidFill>
                  <a:schemeClr val="bg1"/>
                </a:solidFill>
              </a:rPr>
              <a:t> </a:t>
            </a:r>
            <a:r>
              <a:rPr lang="fr-CA" sz="3200" b="1" dirty="0">
                <a:solidFill>
                  <a:schemeClr val="bg1"/>
                </a:solidFill>
              </a:rPr>
              <a:t>Adjointe à l’enseignement universitaire </a:t>
            </a:r>
            <a:r>
              <a:rPr lang="fr-CA" sz="2800" b="1" dirty="0">
                <a:solidFill>
                  <a:schemeClr val="bg1"/>
                </a:solidFill>
              </a:rPr>
              <a:t>– Plainte maintien 2008</a:t>
            </a:r>
          </a:p>
        </p:txBody>
      </p:sp>
      <p:sp>
        <p:nvSpPr>
          <p:cNvPr id="7" name="Organigramme : Connecteur 6">
            <a:extLst>
              <a:ext uri="{FF2B5EF4-FFF2-40B4-BE49-F238E27FC236}">
                <a16:creationId xmlns:a16="http://schemas.microsoft.com/office/drawing/2014/main" xmlns="" id="{DD433259-DAC0-428A-8586-811690BEEB3B}"/>
              </a:ext>
            </a:extLst>
          </p:cNvPr>
          <p:cNvSpPr/>
          <p:nvPr>
            <p:custDataLst>
              <p:tags r:id="rId2"/>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6760ABF7-C433-473A-8B6B-995EB10C153F}"/>
              </a:ext>
            </a:extLst>
          </p:cNvPr>
          <p:cNvPicPr>
            <a:picLocks noChangeAspect="1"/>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
        <p:nvSpPr>
          <p:cNvPr id="6" name="Espace réservé du numéro de diapositive 5">
            <a:extLst>
              <a:ext uri="{FF2B5EF4-FFF2-40B4-BE49-F238E27FC236}">
                <a16:creationId xmlns:a16="http://schemas.microsoft.com/office/drawing/2014/main" xmlns="" id="{D7B13A32-C19A-4A0E-A771-B446706E1CEB}"/>
              </a:ext>
            </a:extLst>
          </p:cNvPr>
          <p:cNvSpPr>
            <a:spLocks noGrp="1"/>
          </p:cNvSpPr>
          <p:nvPr>
            <p:ph type="sldNum" sz="quarter" idx="12"/>
            <p:custDataLst>
              <p:tags r:id="rId4"/>
            </p:custDataLst>
          </p:nvPr>
        </p:nvSpPr>
        <p:spPr>
          <a:xfrm>
            <a:off x="333375" y="6490216"/>
            <a:ext cx="2743200" cy="365125"/>
          </a:xfrm>
        </p:spPr>
        <p:txBody>
          <a:bodyPr/>
          <a:lstStyle/>
          <a:p>
            <a:pPr algn="l"/>
            <a:fld id="{AFB2CB2A-23AB-4463-9B75-1EA2508A8D3C}" type="slidenum">
              <a:rPr lang="fr-CA" smtClean="0"/>
              <a:pPr algn="l"/>
              <a:t>24</a:t>
            </a:fld>
            <a:endParaRPr lang="fr-CA"/>
          </a:p>
        </p:txBody>
      </p:sp>
      <p:sp>
        <p:nvSpPr>
          <p:cNvPr id="9" name="ZoneTexte 8">
            <a:extLst>
              <a:ext uri="{FF2B5EF4-FFF2-40B4-BE49-F238E27FC236}">
                <a16:creationId xmlns:a16="http://schemas.microsoft.com/office/drawing/2014/main" xmlns="" id="{2547ED90-3FFB-4FBC-B837-B61153D2DA53}"/>
              </a:ext>
            </a:extLst>
          </p:cNvPr>
          <p:cNvSpPr txBox="1"/>
          <p:nvPr>
            <p:custDataLst>
              <p:tags r:id="rId5"/>
            </p:custDataLst>
          </p:nvPr>
        </p:nvSpPr>
        <p:spPr>
          <a:xfrm>
            <a:off x="7820025" y="6486009"/>
            <a:ext cx="4038600" cy="369332"/>
          </a:xfrm>
          <a:prstGeom prst="rect">
            <a:avLst/>
          </a:prstGeom>
          <a:noFill/>
        </p:spPr>
        <p:txBody>
          <a:bodyPr wrap="square" rtlCol="0">
            <a:spAutoFit/>
          </a:bodyPr>
          <a:lstStyle/>
          <a:p>
            <a:r>
              <a:rPr lang="fr-CA" b="1">
                <a:solidFill>
                  <a:srgbClr val="2482C8"/>
                </a:solidFill>
              </a:rPr>
              <a:t>MAINTIEN DE L'ÉQUITÉ SALARIALE</a:t>
            </a:r>
          </a:p>
        </p:txBody>
      </p:sp>
      <p:sp>
        <p:nvSpPr>
          <p:cNvPr id="2" name="ZoneTexte 1">
            <a:extLst>
              <a:ext uri="{FF2B5EF4-FFF2-40B4-BE49-F238E27FC236}">
                <a16:creationId xmlns:a16="http://schemas.microsoft.com/office/drawing/2014/main" xmlns="" id="{B6F228A8-91A2-4A5D-8CE9-D42FC01CD45A}"/>
              </a:ext>
            </a:extLst>
          </p:cNvPr>
          <p:cNvSpPr txBox="1"/>
          <p:nvPr>
            <p:custDataLst>
              <p:tags r:id="rId6"/>
            </p:custDataLst>
          </p:nvPr>
        </p:nvSpPr>
        <p:spPr>
          <a:xfrm>
            <a:off x="200025" y="1496202"/>
            <a:ext cx="11124337" cy="5442516"/>
          </a:xfrm>
          <a:prstGeom prst="rect">
            <a:avLst/>
          </a:prstGeom>
          <a:noFill/>
        </p:spPr>
        <p:txBody>
          <a:bodyPr wrap="square" rtlCol="0">
            <a:spAutoFit/>
          </a:bodyPr>
          <a:lstStyle/>
          <a:p>
            <a:pPr algn="just"/>
            <a:r>
              <a:rPr lang="fr-CA" sz="2000" dirty="0"/>
              <a:t>La FSSS-CSN avait également déposé des plaintes de maintien de l’équité salariale en 2008 </a:t>
            </a:r>
          </a:p>
          <a:p>
            <a:pPr algn="just">
              <a:spcAft>
                <a:spcPts val="600"/>
              </a:spcAft>
            </a:pPr>
            <a:r>
              <a:rPr lang="fr-CA" sz="2000" dirty="0"/>
              <a:t>en vertu de la </a:t>
            </a:r>
            <a:r>
              <a:rPr lang="fr-CA" sz="2000" i="1" dirty="0"/>
              <a:t>Loi sur l’équité salariale.</a:t>
            </a:r>
            <a:endParaRPr lang="fr-CA" sz="2000" dirty="0"/>
          </a:p>
          <a:p>
            <a:pPr algn="just">
              <a:spcAft>
                <a:spcPts val="800"/>
              </a:spcAft>
            </a:pPr>
            <a:r>
              <a:rPr lang="fr-CA" sz="2000" dirty="0"/>
              <a:t>Le 14 février 2013, une entente est intervenue avec le Conseil du trésor en conciliation avec la Commission de l’équité salariale.</a:t>
            </a:r>
            <a:endParaRPr lang="fr-CA" b="1" dirty="0"/>
          </a:p>
          <a:p>
            <a:pPr algn="just"/>
            <a:r>
              <a:rPr lang="fr-CA" sz="2000" b="1" dirty="0"/>
              <a:t>Les parties ont convenu notamment : </a:t>
            </a:r>
          </a:p>
          <a:p>
            <a:pPr marL="342900" indent="-342900" algn="just">
              <a:spcAft>
                <a:spcPts val="800"/>
              </a:spcAft>
              <a:buFont typeface="Arial" panose="020B0604020202020204" pitchFamily="34" charset="0"/>
              <a:buChar char="•"/>
            </a:pPr>
            <a:r>
              <a:rPr lang="fr-CA" dirty="0"/>
              <a:t>Que l’évaluation du titre d’emploi sera discutée au CNE, comme prévu à la lettre d’entente </a:t>
            </a:r>
            <a:br>
              <a:rPr lang="fr-CA" dirty="0"/>
            </a:br>
            <a:r>
              <a:rPr lang="fr-CA" dirty="0"/>
              <a:t>no 46 de la convention collective relative à la création de certains titres d’emploi;</a:t>
            </a:r>
          </a:p>
          <a:p>
            <a:pPr marL="342900" indent="-342900" algn="just">
              <a:spcAft>
                <a:spcPts val="800"/>
              </a:spcAft>
              <a:buFont typeface="Arial" panose="020B0604020202020204" pitchFamily="34" charset="0"/>
              <a:buChar char="•"/>
            </a:pPr>
            <a:r>
              <a:rPr lang="fr-CA" dirty="0"/>
              <a:t>Que les personnes salariées qui exerçaient les fonctions du titre d’emploi qui n’avaient pas été rémunérées, à compter du 21 novembre 2001, comme « secrétaire de direction » puissent bénéficier de la rémunération de « secrétaire de direction » à compter de cette date, et ce, jusqu’au  21 novembre 2006;</a:t>
            </a:r>
          </a:p>
          <a:p>
            <a:pPr marL="342900" indent="-342900" algn="just">
              <a:spcAft>
                <a:spcPts val="800"/>
              </a:spcAft>
              <a:buFont typeface="Arial" panose="020B0604020202020204" pitchFamily="34" charset="0"/>
              <a:buChar char="•"/>
            </a:pPr>
            <a:r>
              <a:rPr lang="fr-CA" sz="1800" dirty="0"/>
              <a:t>Dans l’éventualité où les résultats des travaux du CNE pour le titre d’emploi adjointe à l’enseignement universitaire conduisent à une hausse de rangement et de l’échelle de traitement afférente, les ajustements salariaux seront </a:t>
            </a:r>
            <a:r>
              <a:rPr lang="fr-CA" sz="1800" b="1" dirty="0"/>
              <a:t>rétroactifs au 1</a:t>
            </a:r>
            <a:r>
              <a:rPr lang="fr-CA" sz="1800" b="1" baseline="30000" dirty="0"/>
              <a:t>er</a:t>
            </a:r>
            <a:r>
              <a:rPr lang="fr-CA" sz="1800" b="1" dirty="0"/>
              <a:t> janvier 2011 </a:t>
            </a:r>
            <a:r>
              <a:rPr lang="fr-CA" sz="1800" dirty="0"/>
              <a:t>(au lieu du 13 avril 2011 tel que prévu lors de la négo de 2010); </a:t>
            </a:r>
            <a:endParaRPr lang="fr-CA" altLang="fr-FR" sz="1800" dirty="0"/>
          </a:p>
          <a:p>
            <a:pPr marL="342900" lvl="0" indent="-342900" algn="just" eaLnBrk="0" fontAlgn="base" hangingPunct="0">
              <a:spcBef>
                <a:spcPct val="0"/>
              </a:spcBef>
              <a:spcAft>
                <a:spcPct val="0"/>
              </a:spcAft>
              <a:buFont typeface="Arial" panose="020B0604020202020204" pitchFamily="34" charset="0"/>
              <a:buChar char="•"/>
            </a:pPr>
            <a:r>
              <a:rPr lang="fr-CA" altLang="fr-FR" sz="1800" dirty="0"/>
              <a:t>Les montants calculés en application de la présente entente portent intérêt au taux légal, conformément aux dispositions de la </a:t>
            </a:r>
            <a:r>
              <a:rPr lang="fr-CA" altLang="fr-FR" sz="1800" i="1" dirty="0"/>
              <a:t>Loi sur l’équité salariale.</a:t>
            </a:r>
            <a:endParaRPr lang="fr-CA" altLang="fr-FR" sz="1800" dirty="0"/>
          </a:p>
          <a:p>
            <a:pPr marL="342900" indent="-342900">
              <a:buFont typeface="Arial" panose="020B0604020202020204" pitchFamily="34" charset="0"/>
              <a:buChar char="•"/>
            </a:pPr>
            <a:endParaRPr lang="fr-CA" sz="1800" b="1" dirty="0"/>
          </a:p>
          <a:p>
            <a:pPr marL="342900" indent="-342900">
              <a:buFont typeface="Arial" panose="020B0604020202020204" pitchFamily="34" charset="0"/>
              <a:buChar char="•"/>
            </a:pPr>
            <a:endParaRPr lang="fr-CA" dirty="0"/>
          </a:p>
        </p:txBody>
      </p:sp>
    </p:spTree>
    <p:extLst>
      <p:ext uri="{BB962C8B-B14F-4D97-AF65-F5344CB8AC3E}">
        <p14:creationId xmlns:p14="http://schemas.microsoft.com/office/powerpoint/2010/main" val="22007807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2C64EB74-D5A9-4159-B6AC-A697FC59D56D}"/>
              </a:ext>
            </a:extLst>
          </p:cNvPr>
          <p:cNvSpPr>
            <a:spLocks noGrp="1"/>
          </p:cNvSpPr>
          <p:nvPr>
            <p:ph type="title"/>
            <p:custDataLst>
              <p:tags r:id="rId1"/>
            </p:custDataLst>
          </p:nvPr>
        </p:nvSpPr>
        <p:spPr>
          <a:xfrm>
            <a:off x="0" y="-76199"/>
            <a:ext cx="12192000" cy="1277814"/>
          </a:xfrm>
          <a:solidFill>
            <a:srgbClr val="C00000"/>
          </a:solidFill>
        </p:spPr>
        <p:txBody>
          <a:bodyPr>
            <a:normAutofit/>
          </a:bodyPr>
          <a:lstStyle/>
          <a:p>
            <a:r>
              <a:rPr lang="fr-CA" b="1" dirty="0">
                <a:solidFill>
                  <a:schemeClr val="bg1"/>
                </a:solidFill>
              </a:rPr>
              <a:t> </a:t>
            </a:r>
            <a:r>
              <a:rPr lang="fr-CA" sz="3600" b="1" dirty="0">
                <a:solidFill>
                  <a:schemeClr val="bg1"/>
                </a:solidFill>
              </a:rPr>
              <a:t>Adjointe à l’enseignement universitaire</a:t>
            </a:r>
          </a:p>
        </p:txBody>
      </p:sp>
      <p:sp>
        <p:nvSpPr>
          <p:cNvPr id="7" name="Organigramme : Connecteur 6">
            <a:extLst>
              <a:ext uri="{FF2B5EF4-FFF2-40B4-BE49-F238E27FC236}">
                <a16:creationId xmlns:a16="http://schemas.microsoft.com/office/drawing/2014/main" xmlns="" id="{DD433259-DAC0-428A-8586-811690BEEB3B}"/>
              </a:ext>
            </a:extLst>
          </p:cNvPr>
          <p:cNvSpPr/>
          <p:nvPr>
            <p:custDataLst>
              <p:tags r:id="rId2"/>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6760ABF7-C433-473A-8B6B-995EB10C153F}"/>
              </a:ext>
            </a:extLst>
          </p:cNvPr>
          <p:cNvPicPr>
            <a:picLocks noChangeAspect="1"/>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
        <p:nvSpPr>
          <p:cNvPr id="6" name="Espace réservé du numéro de diapositive 5">
            <a:extLst>
              <a:ext uri="{FF2B5EF4-FFF2-40B4-BE49-F238E27FC236}">
                <a16:creationId xmlns:a16="http://schemas.microsoft.com/office/drawing/2014/main" xmlns="" id="{D7B13A32-C19A-4A0E-A771-B446706E1CEB}"/>
              </a:ext>
            </a:extLst>
          </p:cNvPr>
          <p:cNvSpPr>
            <a:spLocks noGrp="1"/>
          </p:cNvSpPr>
          <p:nvPr>
            <p:ph type="sldNum" sz="quarter" idx="12"/>
            <p:custDataLst>
              <p:tags r:id="rId4"/>
            </p:custDataLst>
          </p:nvPr>
        </p:nvSpPr>
        <p:spPr>
          <a:xfrm>
            <a:off x="333375" y="6490216"/>
            <a:ext cx="2743200" cy="365125"/>
          </a:xfrm>
        </p:spPr>
        <p:txBody>
          <a:bodyPr/>
          <a:lstStyle/>
          <a:p>
            <a:pPr algn="l"/>
            <a:fld id="{AFB2CB2A-23AB-4463-9B75-1EA2508A8D3C}" type="slidenum">
              <a:rPr lang="fr-CA" smtClean="0"/>
              <a:pPr algn="l"/>
              <a:t>25</a:t>
            </a:fld>
            <a:endParaRPr lang="fr-CA"/>
          </a:p>
        </p:txBody>
      </p:sp>
      <p:sp>
        <p:nvSpPr>
          <p:cNvPr id="9" name="ZoneTexte 8">
            <a:extLst>
              <a:ext uri="{FF2B5EF4-FFF2-40B4-BE49-F238E27FC236}">
                <a16:creationId xmlns:a16="http://schemas.microsoft.com/office/drawing/2014/main" xmlns="" id="{2547ED90-3FFB-4FBC-B837-B61153D2DA53}"/>
              </a:ext>
            </a:extLst>
          </p:cNvPr>
          <p:cNvSpPr txBox="1"/>
          <p:nvPr>
            <p:custDataLst>
              <p:tags r:id="rId5"/>
            </p:custDataLst>
          </p:nvPr>
        </p:nvSpPr>
        <p:spPr>
          <a:xfrm>
            <a:off x="7820025" y="6486009"/>
            <a:ext cx="4038600" cy="369332"/>
          </a:xfrm>
          <a:prstGeom prst="rect">
            <a:avLst/>
          </a:prstGeom>
          <a:noFill/>
        </p:spPr>
        <p:txBody>
          <a:bodyPr wrap="square" rtlCol="0">
            <a:spAutoFit/>
          </a:bodyPr>
          <a:lstStyle/>
          <a:p>
            <a:r>
              <a:rPr lang="fr-CA" b="1">
                <a:solidFill>
                  <a:srgbClr val="2482C8"/>
                </a:solidFill>
              </a:rPr>
              <a:t>MAINTIEN DE L'ÉQUITÉ SALARIALE</a:t>
            </a:r>
          </a:p>
        </p:txBody>
      </p:sp>
      <p:sp>
        <p:nvSpPr>
          <p:cNvPr id="2" name="ZoneTexte 1">
            <a:extLst>
              <a:ext uri="{FF2B5EF4-FFF2-40B4-BE49-F238E27FC236}">
                <a16:creationId xmlns:a16="http://schemas.microsoft.com/office/drawing/2014/main" xmlns="" id="{B6F228A8-91A2-4A5D-8CE9-D42FC01CD45A}"/>
              </a:ext>
            </a:extLst>
          </p:cNvPr>
          <p:cNvSpPr txBox="1"/>
          <p:nvPr>
            <p:custDataLst>
              <p:tags r:id="rId6"/>
            </p:custDataLst>
          </p:nvPr>
        </p:nvSpPr>
        <p:spPr>
          <a:xfrm>
            <a:off x="200025" y="1496202"/>
            <a:ext cx="11234414" cy="2523768"/>
          </a:xfrm>
          <a:prstGeom prst="rect">
            <a:avLst/>
          </a:prstGeom>
          <a:noFill/>
        </p:spPr>
        <p:txBody>
          <a:bodyPr wrap="square" rtlCol="0">
            <a:spAutoFit/>
          </a:bodyPr>
          <a:lstStyle/>
          <a:p>
            <a:r>
              <a:rPr lang="fr-CA" sz="2500" b="1" dirty="0"/>
              <a:t>Suivant la décision de l’arbitre  :</a:t>
            </a:r>
          </a:p>
          <a:p>
            <a:endParaRPr lang="fr-CA" sz="1800" b="1" dirty="0"/>
          </a:p>
          <a:p>
            <a:pPr algn="just">
              <a:spcAft>
                <a:spcPts val="600"/>
              </a:spcAft>
            </a:pPr>
            <a:r>
              <a:rPr lang="fr-CA" sz="2000" dirty="0"/>
              <a:t>Le 14 décembre 2020 : </a:t>
            </a:r>
          </a:p>
          <a:p>
            <a:pPr marL="342900" indent="-342900" algn="just">
              <a:buFont typeface="Arial" panose="020B0604020202020204" pitchFamily="34" charset="0"/>
              <a:buChar char="•"/>
            </a:pPr>
            <a:r>
              <a:rPr lang="fr-CA" sz="2000" dirty="0"/>
              <a:t>Le CPNSSS a publié les nouvelles échelles salariales qui privent les AEU de l’ensemble des sommes dues;</a:t>
            </a:r>
          </a:p>
          <a:p>
            <a:pPr marL="342900" indent="-342900" algn="just">
              <a:spcBef>
                <a:spcPts val="1200"/>
              </a:spcBef>
              <a:buFont typeface="Arial" panose="020B0604020202020204" pitchFamily="34" charset="0"/>
              <a:buChar char="•"/>
            </a:pPr>
            <a:r>
              <a:rPr lang="fr-CA" sz="2000" dirty="0"/>
              <a:t>Des griefs et recours juridiques sont entamés pour forcer le gouvernement à remettre l’ensemble des sommes dues aux travailleuses et travailleurs ! </a:t>
            </a:r>
          </a:p>
        </p:txBody>
      </p:sp>
    </p:spTree>
    <p:extLst>
      <p:ext uri="{BB962C8B-B14F-4D97-AF65-F5344CB8AC3E}">
        <p14:creationId xmlns:p14="http://schemas.microsoft.com/office/powerpoint/2010/main" val="40999679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2C64EB74-D5A9-4159-B6AC-A697FC59D56D}"/>
              </a:ext>
            </a:extLst>
          </p:cNvPr>
          <p:cNvSpPr>
            <a:spLocks noGrp="1"/>
          </p:cNvSpPr>
          <p:nvPr>
            <p:ph type="title"/>
            <p:custDataLst>
              <p:tags r:id="rId1"/>
            </p:custDataLst>
          </p:nvPr>
        </p:nvSpPr>
        <p:spPr>
          <a:xfrm>
            <a:off x="0" y="0"/>
            <a:ext cx="12192000" cy="1277814"/>
          </a:xfrm>
          <a:solidFill>
            <a:srgbClr val="C00000"/>
          </a:solidFill>
        </p:spPr>
        <p:txBody>
          <a:bodyPr/>
          <a:lstStyle/>
          <a:p>
            <a:r>
              <a:rPr lang="fr-CA" b="1" dirty="0">
                <a:solidFill>
                  <a:schemeClr val="bg1"/>
                </a:solidFill>
              </a:rPr>
              <a:t> Secrétaire juridique – Lettre d’entente no 49</a:t>
            </a:r>
          </a:p>
        </p:txBody>
      </p:sp>
      <p:sp>
        <p:nvSpPr>
          <p:cNvPr id="7" name="Organigramme : Connecteur 6">
            <a:extLst>
              <a:ext uri="{FF2B5EF4-FFF2-40B4-BE49-F238E27FC236}">
                <a16:creationId xmlns:a16="http://schemas.microsoft.com/office/drawing/2014/main" xmlns="" id="{DD433259-DAC0-428A-8586-811690BEEB3B}"/>
              </a:ext>
            </a:extLst>
          </p:cNvPr>
          <p:cNvSpPr/>
          <p:nvPr>
            <p:custDataLst>
              <p:tags r:id="rId2"/>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6760ABF7-C433-473A-8B6B-995EB10C153F}"/>
              </a:ext>
            </a:extLst>
          </p:cNvPr>
          <p:cNvPicPr>
            <a:picLocks noChangeAspect="1"/>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
        <p:nvSpPr>
          <p:cNvPr id="6" name="Espace réservé du numéro de diapositive 5">
            <a:extLst>
              <a:ext uri="{FF2B5EF4-FFF2-40B4-BE49-F238E27FC236}">
                <a16:creationId xmlns:a16="http://schemas.microsoft.com/office/drawing/2014/main" xmlns="" id="{D7B13A32-C19A-4A0E-A771-B446706E1CEB}"/>
              </a:ext>
            </a:extLst>
          </p:cNvPr>
          <p:cNvSpPr>
            <a:spLocks noGrp="1"/>
          </p:cNvSpPr>
          <p:nvPr>
            <p:ph type="sldNum" sz="quarter" idx="12"/>
            <p:custDataLst>
              <p:tags r:id="rId4"/>
            </p:custDataLst>
          </p:nvPr>
        </p:nvSpPr>
        <p:spPr>
          <a:xfrm>
            <a:off x="333375" y="6490216"/>
            <a:ext cx="2743200" cy="365125"/>
          </a:xfrm>
        </p:spPr>
        <p:txBody>
          <a:bodyPr/>
          <a:lstStyle/>
          <a:p>
            <a:pPr algn="l"/>
            <a:fld id="{AFB2CB2A-23AB-4463-9B75-1EA2508A8D3C}" type="slidenum">
              <a:rPr lang="fr-CA" smtClean="0"/>
              <a:pPr algn="l"/>
              <a:t>26</a:t>
            </a:fld>
            <a:endParaRPr lang="fr-CA"/>
          </a:p>
        </p:txBody>
      </p:sp>
      <p:sp>
        <p:nvSpPr>
          <p:cNvPr id="9" name="ZoneTexte 8">
            <a:extLst>
              <a:ext uri="{FF2B5EF4-FFF2-40B4-BE49-F238E27FC236}">
                <a16:creationId xmlns:a16="http://schemas.microsoft.com/office/drawing/2014/main" xmlns="" id="{2547ED90-3FFB-4FBC-B837-B61153D2DA53}"/>
              </a:ext>
            </a:extLst>
          </p:cNvPr>
          <p:cNvSpPr txBox="1"/>
          <p:nvPr>
            <p:custDataLst>
              <p:tags r:id="rId5"/>
            </p:custDataLst>
          </p:nvPr>
        </p:nvSpPr>
        <p:spPr>
          <a:xfrm>
            <a:off x="7820025" y="6486009"/>
            <a:ext cx="4038600" cy="369332"/>
          </a:xfrm>
          <a:prstGeom prst="rect">
            <a:avLst/>
          </a:prstGeom>
          <a:noFill/>
        </p:spPr>
        <p:txBody>
          <a:bodyPr wrap="square" rtlCol="0">
            <a:spAutoFit/>
          </a:bodyPr>
          <a:lstStyle/>
          <a:p>
            <a:r>
              <a:rPr lang="fr-CA" b="1">
                <a:solidFill>
                  <a:srgbClr val="2482C8"/>
                </a:solidFill>
              </a:rPr>
              <a:t>MAINTIEN DE L'ÉQUITÉ SALARIALE</a:t>
            </a:r>
          </a:p>
        </p:txBody>
      </p:sp>
      <p:sp>
        <p:nvSpPr>
          <p:cNvPr id="2" name="ZoneTexte 1">
            <a:extLst>
              <a:ext uri="{FF2B5EF4-FFF2-40B4-BE49-F238E27FC236}">
                <a16:creationId xmlns:a16="http://schemas.microsoft.com/office/drawing/2014/main" xmlns="" id="{B6F228A8-91A2-4A5D-8CE9-D42FC01CD45A}"/>
              </a:ext>
            </a:extLst>
          </p:cNvPr>
          <p:cNvSpPr txBox="1"/>
          <p:nvPr>
            <p:custDataLst>
              <p:tags r:id="rId6"/>
            </p:custDataLst>
          </p:nvPr>
        </p:nvSpPr>
        <p:spPr>
          <a:xfrm>
            <a:off x="444137" y="1624614"/>
            <a:ext cx="10807338" cy="5887766"/>
          </a:xfrm>
          <a:prstGeom prst="rect">
            <a:avLst/>
          </a:prstGeom>
          <a:noFill/>
        </p:spPr>
        <p:txBody>
          <a:bodyPr wrap="square" rtlCol="0">
            <a:spAutoFit/>
          </a:bodyPr>
          <a:lstStyle/>
          <a:p>
            <a:r>
              <a:rPr lang="fr-CA" sz="2300" b="1" dirty="0"/>
              <a:t>Lettre d’entente no 49</a:t>
            </a:r>
          </a:p>
          <a:p>
            <a:endParaRPr lang="fr-CA" b="1" dirty="0"/>
          </a:p>
          <a:p>
            <a:pPr algn="just">
              <a:spcAft>
                <a:spcPts val="1200"/>
              </a:spcAft>
            </a:pPr>
            <a:r>
              <a:rPr lang="fr-CA" sz="2200" spc="-20" dirty="0">
                <a:effectLst/>
                <a:ea typeface="Times New Roman" panose="02020603050405020304" pitchFamily="18" charset="0"/>
                <a:cs typeface="Times New Roman" panose="02020603050405020304" pitchFamily="18" charset="0"/>
              </a:rPr>
              <a:t>La majoration de salaire de la personne salariée ayant le titre d’emploi de secrétaire juridique située aux échelons 6 à 9 de son échelle de salaire lors de l’intégration du 2 avril 2019, en vertu de la lettre d’entente no 49 relative aux secrétaires juridiques du secteur de la santé et des services sociaux (5321) de la convention collective 2016-2020, est modifiée, à la prochaine date d’avancement d’échelon prévue à la convention collective, afin de lui donner accès au prochain niveau de majoration de salaire, et ce, jusqu’à ce qu’elle ait accès au maximum de 13,57 %. </a:t>
            </a:r>
          </a:p>
          <a:p>
            <a:pPr algn="just">
              <a:lnSpc>
                <a:spcPct val="80000"/>
              </a:lnSpc>
              <a:spcAft>
                <a:spcPts val="1200"/>
              </a:spcAft>
            </a:pPr>
            <a:endParaRPr lang="fr-CA" sz="2200" spc="-20" dirty="0">
              <a:effectLst/>
              <a:ea typeface="Times New Roman" panose="02020603050405020304" pitchFamily="18" charset="0"/>
              <a:cs typeface="Times New Roman" panose="02020603050405020304" pitchFamily="18" charset="0"/>
            </a:endParaRPr>
          </a:p>
          <a:p>
            <a:pPr algn="just">
              <a:spcAft>
                <a:spcPts val="1200"/>
              </a:spcAft>
            </a:pPr>
            <a:r>
              <a:rPr lang="fr-CA" sz="2200" spc="-20" dirty="0">
                <a:effectLst/>
                <a:ea typeface="Times New Roman" panose="02020603050405020304" pitchFamily="18" charset="0"/>
                <a:cs typeface="Times New Roman" panose="02020603050405020304" pitchFamily="18" charset="0"/>
              </a:rPr>
              <a:t>À compter du moment où la personne salariée aura séjourné un (1) an à l’échelon 6, elle a droit aux majorations ci-après énumérées à la date d’avancement d’échelon prévue à la convention collective, et ce, jusqu’à ce qu’elle ait accès au maximum de 13,57 %.</a:t>
            </a:r>
          </a:p>
          <a:p>
            <a:endParaRPr lang="fr-CA" b="1" dirty="0"/>
          </a:p>
          <a:p>
            <a:pPr marL="285750" indent="-285750">
              <a:buFont typeface="Arial" panose="020B0604020202020204" pitchFamily="34" charset="0"/>
              <a:buChar char="•"/>
            </a:pPr>
            <a:endParaRPr lang="fr-CA" b="1" dirty="0">
              <a:highlight>
                <a:srgbClr val="FFFF00"/>
              </a:highlight>
            </a:endParaRPr>
          </a:p>
          <a:p>
            <a:pPr marL="285750" indent="-285750">
              <a:buFont typeface="Arial" panose="020B0604020202020204" pitchFamily="34" charset="0"/>
              <a:buChar char="•"/>
            </a:pPr>
            <a:endParaRPr lang="fr-CA" b="1" dirty="0">
              <a:highlight>
                <a:srgbClr val="FFFF00"/>
              </a:highlight>
            </a:endParaRPr>
          </a:p>
          <a:p>
            <a:endParaRPr lang="fr-CA" b="1" dirty="0">
              <a:highlight>
                <a:srgbClr val="FFFF00"/>
              </a:highlight>
            </a:endParaRPr>
          </a:p>
          <a:p>
            <a:pPr marL="285750" indent="-285750">
              <a:buFont typeface="Arial" panose="020B0604020202020204" pitchFamily="34" charset="0"/>
              <a:buChar char="•"/>
            </a:pPr>
            <a:endParaRPr lang="fr-CA" dirty="0"/>
          </a:p>
        </p:txBody>
      </p:sp>
    </p:spTree>
    <p:extLst>
      <p:ext uri="{BB962C8B-B14F-4D97-AF65-F5344CB8AC3E}">
        <p14:creationId xmlns:p14="http://schemas.microsoft.com/office/powerpoint/2010/main" val="21014613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2C64EB74-D5A9-4159-B6AC-A697FC59D56D}"/>
              </a:ext>
            </a:extLst>
          </p:cNvPr>
          <p:cNvSpPr>
            <a:spLocks noGrp="1"/>
          </p:cNvSpPr>
          <p:nvPr>
            <p:ph type="title"/>
            <p:custDataLst>
              <p:tags r:id="rId1"/>
            </p:custDataLst>
          </p:nvPr>
        </p:nvSpPr>
        <p:spPr>
          <a:xfrm>
            <a:off x="0" y="0"/>
            <a:ext cx="12192000" cy="1277814"/>
          </a:xfrm>
          <a:solidFill>
            <a:srgbClr val="C00000"/>
          </a:solidFill>
        </p:spPr>
        <p:txBody>
          <a:bodyPr/>
          <a:lstStyle/>
          <a:p>
            <a:r>
              <a:rPr lang="fr-CA" b="1" dirty="0">
                <a:solidFill>
                  <a:schemeClr val="bg1"/>
                </a:solidFill>
              </a:rPr>
              <a:t> Secrétaire juridique – Lettre d’entente no 49</a:t>
            </a:r>
          </a:p>
        </p:txBody>
      </p:sp>
      <p:sp>
        <p:nvSpPr>
          <p:cNvPr id="7" name="Organigramme : Connecteur 6">
            <a:extLst>
              <a:ext uri="{FF2B5EF4-FFF2-40B4-BE49-F238E27FC236}">
                <a16:creationId xmlns:a16="http://schemas.microsoft.com/office/drawing/2014/main" xmlns="" id="{DD433259-DAC0-428A-8586-811690BEEB3B}"/>
              </a:ext>
            </a:extLst>
          </p:cNvPr>
          <p:cNvSpPr/>
          <p:nvPr>
            <p:custDataLst>
              <p:tags r:id="rId2"/>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6760ABF7-C433-473A-8B6B-995EB10C153F}"/>
              </a:ext>
            </a:extLst>
          </p:cNvPr>
          <p:cNvPicPr>
            <a:picLocks noChangeAspect="1"/>
          </p:cNvPicPr>
          <p:nvPr>
            <p:custDataLst>
              <p:tags r:id="rId3"/>
            </p:custDataLst>
          </p:nvPr>
        </p:nvPicPr>
        <p:blipFill>
          <a:blip r:embed="rId10"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
        <p:nvSpPr>
          <p:cNvPr id="6" name="Espace réservé du numéro de diapositive 5">
            <a:extLst>
              <a:ext uri="{FF2B5EF4-FFF2-40B4-BE49-F238E27FC236}">
                <a16:creationId xmlns:a16="http://schemas.microsoft.com/office/drawing/2014/main" xmlns="" id="{D7B13A32-C19A-4A0E-A771-B446706E1CEB}"/>
              </a:ext>
            </a:extLst>
          </p:cNvPr>
          <p:cNvSpPr>
            <a:spLocks noGrp="1"/>
          </p:cNvSpPr>
          <p:nvPr>
            <p:ph type="sldNum" sz="quarter" idx="12"/>
            <p:custDataLst>
              <p:tags r:id="rId4"/>
            </p:custDataLst>
          </p:nvPr>
        </p:nvSpPr>
        <p:spPr>
          <a:xfrm>
            <a:off x="333375" y="6490216"/>
            <a:ext cx="2743200" cy="365125"/>
          </a:xfrm>
        </p:spPr>
        <p:txBody>
          <a:bodyPr/>
          <a:lstStyle/>
          <a:p>
            <a:pPr algn="l"/>
            <a:fld id="{AFB2CB2A-23AB-4463-9B75-1EA2508A8D3C}" type="slidenum">
              <a:rPr lang="fr-CA" smtClean="0"/>
              <a:pPr algn="l"/>
              <a:t>27</a:t>
            </a:fld>
            <a:endParaRPr lang="fr-CA"/>
          </a:p>
        </p:txBody>
      </p:sp>
      <p:sp>
        <p:nvSpPr>
          <p:cNvPr id="9" name="ZoneTexte 8">
            <a:extLst>
              <a:ext uri="{FF2B5EF4-FFF2-40B4-BE49-F238E27FC236}">
                <a16:creationId xmlns:a16="http://schemas.microsoft.com/office/drawing/2014/main" xmlns="" id="{2547ED90-3FFB-4FBC-B837-B61153D2DA53}"/>
              </a:ext>
            </a:extLst>
          </p:cNvPr>
          <p:cNvSpPr txBox="1"/>
          <p:nvPr>
            <p:custDataLst>
              <p:tags r:id="rId5"/>
            </p:custDataLst>
          </p:nvPr>
        </p:nvSpPr>
        <p:spPr>
          <a:xfrm>
            <a:off x="7820025" y="6486009"/>
            <a:ext cx="4038600" cy="369332"/>
          </a:xfrm>
          <a:prstGeom prst="rect">
            <a:avLst/>
          </a:prstGeom>
          <a:noFill/>
        </p:spPr>
        <p:txBody>
          <a:bodyPr wrap="square" rtlCol="0">
            <a:spAutoFit/>
          </a:bodyPr>
          <a:lstStyle/>
          <a:p>
            <a:r>
              <a:rPr lang="fr-CA" b="1">
                <a:solidFill>
                  <a:srgbClr val="2482C8"/>
                </a:solidFill>
              </a:rPr>
              <a:t>MAINTIEN DE L'ÉQUITÉ SALARIALE</a:t>
            </a:r>
          </a:p>
        </p:txBody>
      </p:sp>
      <p:sp>
        <p:nvSpPr>
          <p:cNvPr id="2" name="ZoneTexte 1">
            <a:extLst>
              <a:ext uri="{FF2B5EF4-FFF2-40B4-BE49-F238E27FC236}">
                <a16:creationId xmlns:a16="http://schemas.microsoft.com/office/drawing/2014/main" xmlns="" id="{B6F228A8-91A2-4A5D-8CE9-D42FC01CD45A}"/>
              </a:ext>
            </a:extLst>
          </p:cNvPr>
          <p:cNvSpPr txBox="1"/>
          <p:nvPr>
            <p:custDataLst>
              <p:tags r:id="rId6"/>
            </p:custDataLst>
          </p:nvPr>
        </p:nvSpPr>
        <p:spPr>
          <a:xfrm>
            <a:off x="450350" y="1516016"/>
            <a:ext cx="33304441" cy="3139321"/>
          </a:xfrm>
          <a:prstGeom prst="rect">
            <a:avLst/>
          </a:prstGeom>
          <a:noFill/>
        </p:spPr>
        <p:txBody>
          <a:bodyPr wrap="square" rtlCol="0">
            <a:spAutoFit/>
          </a:bodyPr>
          <a:lstStyle/>
          <a:p>
            <a:endParaRPr lang="fr-CA" b="1" dirty="0"/>
          </a:p>
          <a:p>
            <a:endParaRPr lang="fr-CA" b="1" dirty="0"/>
          </a:p>
          <a:p>
            <a:endParaRPr lang="fr-CA" b="1" dirty="0"/>
          </a:p>
          <a:p>
            <a:endParaRPr lang="fr-CA" b="1" dirty="0"/>
          </a:p>
          <a:p>
            <a:endParaRPr lang="fr-CA" b="1" dirty="0"/>
          </a:p>
          <a:p>
            <a:endParaRPr lang="fr-CA" b="1" dirty="0"/>
          </a:p>
          <a:p>
            <a:endParaRPr lang="fr-CA" b="1" dirty="0"/>
          </a:p>
          <a:p>
            <a:pPr marL="285750" indent="-285750">
              <a:buFont typeface="Arial" panose="020B0604020202020204" pitchFamily="34" charset="0"/>
              <a:buChar char="•"/>
            </a:pPr>
            <a:endParaRPr lang="fr-CA" b="1" dirty="0">
              <a:highlight>
                <a:srgbClr val="FFFF00"/>
              </a:highlight>
            </a:endParaRPr>
          </a:p>
          <a:p>
            <a:pPr marL="285750" indent="-285750">
              <a:buFont typeface="Arial" panose="020B0604020202020204" pitchFamily="34" charset="0"/>
              <a:buChar char="•"/>
            </a:pPr>
            <a:endParaRPr lang="fr-CA" b="1" dirty="0">
              <a:highlight>
                <a:srgbClr val="FFFF00"/>
              </a:highlight>
            </a:endParaRPr>
          </a:p>
          <a:p>
            <a:endParaRPr lang="fr-CA" b="1" dirty="0">
              <a:highlight>
                <a:srgbClr val="FFFF00"/>
              </a:highlight>
            </a:endParaRPr>
          </a:p>
          <a:p>
            <a:pPr marL="285750" indent="-285750">
              <a:buFont typeface="Arial" panose="020B0604020202020204" pitchFamily="34" charset="0"/>
              <a:buChar char="•"/>
            </a:pPr>
            <a:endParaRPr lang="fr-CA" dirty="0"/>
          </a:p>
        </p:txBody>
      </p:sp>
      <p:sp>
        <p:nvSpPr>
          <p:cNvPr id="10" name="Rectangle 6">
            <a:extLst>
              <a:ext uri="{FF2B5EF4-FFF2-40B4-BE49-F238E27FC236}">
                <a16:creationId xmlns:a16="http://schemas.microsoft.com/office/drawing/2014/main" xmlns="" id="{EB2A0C21-9166-4786-B43A-274F2FD9F682}"/>
              </a:ext>
            </a:extLst>
          </p:cNvPr>
          <p:cNvSpPr>
            <a:spLocks noChangeArrowheads="1"/>
          </p:cNvSpPr>
          <p:nvPr>
            <p:custDataLst>
              <p:tags r:id="rId7"/>
            </p:custDataLst>
          </p:nvPr>
        </p:nvSpPr>
        <p:spPr bwMode="auto">
          <a:xfrm>
            <a:off x="0" y="105350"/>
            <a:ext cx="44716452"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CA" altLang="fr-FR" sz="1100" b="1"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Secrétaire juridique (5321)</a:t>
            </a:r>
            <a:endParaRPr kumimoji="0" lang="fr-CA" altLang="fr-FR" sz="800" b="0" i="0" u="none" strike="noStrike" cap="none" normalizeH="0" baseline="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CA" altLang="fr-FR" sz="11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Pourcentage de majoration</a:t>
            </a:r>
            <a:endParaRPr kumimoji="0" lang="fr-CA" altLang="fr-FR" sz="1800" b="0" i="0" u="none" strike="noStrike" cap="none" normalizeH="0" baseline="0">
              <a:ln>
                <a:noFill/>
              </a:ln>
              <a:solidFill>
                <a:schemeClr val="tx1"/>
              </a:solidFill>
              <a:effectLst/>
              <a:latin typeface="Arial" panose="020B0604020202020204" pitchFamily="34" charset="0"/>
            </a:endParaRPr>
          </a:p>
        </p:txBody>
      </p:sp>
      <p:pic>
        <p:nvPicPr>
          <p:cNvPr id="1029" name="Image 1">
            <a:extLst>
              <a:ext uri="{FF2B5EF4-FFF2-40B4-BE49-F238E27FC236}">
                <a16:creationId xmlns:a16="http://schemas.microsoft.com/office/drawing/2014/main" xmlns="" id="{D6F8F92D-DBDF-492E-845A-601F1269B59C}"/>
              </a:ext>
            </a:extLst>
          </p:cNvPr>
          <p:cNvPicPr>
            <a:picLocks noChangeAspect="1" noChangeArrowheads="1"/>
          </p:cNvPicPr>
          <p:nvPr>
            <p:custDataLst>
              <p:tags r:id="rId8"/>
            </p:custDataLst>
          </p:nvPr>
        </p:nvPicPr>
        <p:blipFill>
          <a:blip r:embed="rId11">
            <a:extLst>
              <a:ext uri="{28A0092B-C50C-407E-A947-70E740481C1C}">
                <a14:useLocalDpi xmlns:a14="http://schemas.microsoft.com/office/drawing/2010/main" val="0"/>
              </a:ext>
            </a:extLst>
          </a:blip>
          <a:srcRect/>
          <a:stretch>
            <a:fillRect/>
          </a:stretch>
        </p:blipFill>
        <p:spPr bwMode="auto">
          <a:xfrm>
            <a:off x="1864310" y="1581899"/>
            <a:ext cx="7751919" cy="4566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47963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2C64EB74-D5A9-4159-B6AC-A697FC59D56D}"/>
              </a:ext>
            </a:extLst>
          </p:cNvPr>
          <p:cNvSpPr>
            <a:spLocks noGrp="1"/>
          </p:cNvSpPr>
          <p:nvPr>
            <p:ph type="title"/>
            <p:custDataLst>
              <p:tags r:id="rId1"/>
            </p:custDataLst>
          </p:nvPr>
        </p:nvSpPr>
        <p:spPr>
          <a:xfrm>
            <a:off x="0" y="0"/>
            <a:ext cx="12192000" cy="1277814"/>
          </a:xfrm>
          <a:solidFill>
            <a:srgbClr val="C00000"/>
          </a:solidFill>
        </p:spPr>
        <p:txBody>
          <a:bodyPr/>
          <a:lstStyle/>
          <a:p>
            <a:r>
              <a:rPr lang="fr-CA" b="1" dirty="0">
                <a:solidFill>
                  <a:schemeClr val="bg1"/>
                </a:solidFill>
              </a:rPr>
              <a:t> Technicienne juridique – </a:t>
            </a:r>
            <a:r>
              <a:rPr lang="fr-CA" sz="4000" b="1" dirty="0">
                <a:solidFill>
                  <a:schemeClr val="bg1"/>
                </a:solidFill>
              </a:rPr>
              <a:t>Lettre d’entente no 62</a:t>
            </a:r>
          </a:p>
        </p:txBody>
      </p:sp>
      <p:sp>
        <p:nvSpPr>
          <p:cNvPr id="7" name="Organigramme : Connecteur 6">
            <a:extLst>
              <a:ext uri="{FF2B5EF4-FFF2-40B4-BE49-F238E27FC236}">
                <a16:creationId xmlns:a16="http://schemas.microsoft.com/office/drawing/2014/main" xmlns="" id="{DD433259-DAC0-428A-8586-811690BEEB3B}"/>
              </a:ext>
            </a:extLst>
          </p:cNvPr>
          <p:cNvSpPr/>
          <p:nvPr>
            <p:custDataLst>
              <p:tags r:id="rId2"/>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6760ABF7-C433-473A-8B6B-995EB10C153F}"/>
              </a:ext>
            </a:extLst>
          </p:cNvPr>
          <p:cNvPicPr>
            <a:picLocks noChangeAspect="1"/>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
        <p:nvSpPr>
          <p:cNvPr id="6" name="Espace réservé du numéro de diapositive 5">
            <a:extLst>
              <a:ext uri="{FF2B5EF4-FFF2-40B4-BE49-F238E27FC236}">
                <a16:creationId xmlns:a16="http://schemas.microsoft.com/office/drawing/2014/main" xmlns="" id="{D7B13A32-C19A-4A0E-A771-B446706E1CEB}"/>
              </a:ext>
            </a:extLst>
          </p:cNvPr>
          <p:cNvSpPr>
            <a:spLocks noGrp="1"/>
          </p:cNvSpPr>
          <p:nvPr>
            <p:ph type="sldNum" sz="quarter" idx="12"/>
            <p:custDataLst>
              <p:tags r:id="rId4"/>
            </p:custDataLst>
          </p:nvPr>
        </p:nvSpPr>
        <p:spPr>
          <a:xfrm>
            <a:off x="333375" y="6490216"/>
            <a:ext cx="2743200" cy="365125"/>
          </a:xfrm>
        </p:spPr>
        <p:txBody>
          <a:bodyPr/>
          <a:lstStyle/>
          <a:p>
            <a:pPr algn="l"/>
            <a:fld id="{AFB2CB2A-23AB-4463-9B75-1EA2508A8D3C}" type="slidenum">
              <a:rPr lang="fr-CA" smtClean="0"/>
              <a:pPr algn="l"/>
              <a:t>28</a:t>
            </a:fld>
            <a:endParaRPr lang="fr-CA"/>
          </a:p>
        </p:txBody>
      </p:sp>
      <p:sp>
        <p:nvSpPr>
          <p:cNvPr id="9" name="ZoneTexte 8">
            <a:extLst>
              <a:ext uri="{FF2B5EF4-FFF2-40B4-BE49-F238E27FC236}">
                <a16:creationId xmlns:a16="http://schemas.microsoft.com/office/drawing/2014/main" xmlns="" id="{2547ED90-3FFB-4FBC-B837-B61153D2DA53}"/>
              </a:ext>
            </a:extLst>
          </p:cNvPr>
          <p:cNvSpPr txBox="1"/>
          <p:nvPr>
            <p:custDataLst>
              <p:tags r:id="rId5"/>
            </p:custDataLst>
          </p:nvPr>
        </p:nvSpPr>
        <p:spPr>
          <a:xfrm>
            <a:off x="7820025" y="6486009"/>
            <a:ext cx="4038600" cy="369332"/>
          </a:xfrm>
          <a:prstGeom prst="rect">
            <a:avLst/>
          </a:prstGeom>
          <a:noFill/>
        </p:spPr>
        <p:txBody>
          <a:bodyPr wrap="square" rtlCol="0">
            <a:spAutoFit/>
          </a:bodyPr>
          <a:lstStyle/>
          <a:p>
            <a:r>
              <a:rPr lang="fr-CA" b="1">
                <a:solidFill>
                  <a:srgbClr val="2482C8"/>
                </a:solidFill>
              </a:rPr>
              <a:t>MAINTIEN DE L'ÉQUITÉ SALARIALE</a:t>
            </a:r>
          </a:p>
        </p:txBody>
      </p:sp>
      <p:sp>
        <p:nvSpPr>
          <p:cNvPr id="2" name="ZoneTexte 1">
            <a:extLst>
              <a:ext uri="{FF2B5EF4-FFF2-40B4-BE49-F238E27FC236}">
                <a16:creationId xmlns:a16="http://schemas.microsoft.com/office/drawing/2014/main" xmlns="" id="{B6F228A8-91A2-4A5D-8CE9-D42FC01CD45A}"/>
              </a:ext>
            </a:extLst>
          </p:cNvPr>
          <p:cNvSpPr txBox="1"/>
          <p:nvPr>
            <p:custDataLst>
              <p:tags r:id="rId6"/>
            </p:custDataLst>
          </p:nvPr>
        </p:nvSpPr>
        <p:spPr>
          <a:xfrm>
            <a:off x="496533" y="1875648"/>
            <a:ext cx="10547288" cy="3816429"/>
          </a:xfrm>
          <a:prstGeom prst="rect">
            <a:avLst/>
          </a:prstGeom>
          <a:noFill/>
        </p:spPr>
        <p:txBody>
          <a:bodyPr wrap="square" rtlCol="0">
            <a:spAutoFit/>
          </a:bodyPr>
          <a:lstStyle/>
          <a:p>
            <a:endParaRPr lang="fr-CA" b="1" dirty="0"/>
          </a:p>
          <a:p>
            <a:pPr algn="just">
              <a:spcAft>
                <a:spcPts val="1200"/>
              </a:spcAft>
            </a:pPr>
            <a:r>
              <a:rPr lang="fr-CA" sz="2200" spc="-20" dirty="0">
                <a:effectLst/>
                <a:ea typeface="Times New Roman" panose="02020603050405020304" pitchFamily="18" charset="0"/>
                <a:cs typeface="Times New Roman" panose="02020603050405020304" pitchFamily="18" charset="0"/>
              </a:rPr>
              <a:t>Dans les trente (30) jours suivant la date d’entrée en vigueur de la convention collective (soit le 7 novembre 2021), le MSSS s’engage à déposer un projet de modification de la Nomenclature des titres d’emploi, des libellés, des taux et des échelles de salaire du réseau de la santé et des services sociaux (nomenclature) visant la création du titre d’emploi de technicien ou technicienne juridique (2112).</a:t>
            </a:r>
          </a:p>
          <a:p>
            <a:pPr algn="just">
              <a:spcAft>
                <a:spcPts val="1200"/>
              </a:spcAft>
            </a:pPr>
            <a:r>
              <a:rPr lang="fr-CA" sz="2200" spc="-20" dirty="0">
                <a:effectLst/>
                <a:ea typeface="Times New Roman" panose="02020603050405020304" pitchFamily="18" charset="0"/>
                <a:cs typeface="Times New Roman" panose="02020603050405020304" pitchFamily="18" charset="0"/>
              </a:rPr>
              <a:t>Le rangement accordé à ce titre d’emploi est le rangement 14.</a:t>
            </a:r>
          </a:p>
          <a:p>
            <a:pPr marL="285750" indent="-285750">
              <a:buFont typeface="Arial" panose="020B0604020202020204" pitchFamily="34" charset="0"/>
              <a:buChar char="•"/>
            </a:pPr>
            <a:endParaRPr lang="fr-CA" b="1" dirty="0">
              <a:highlight>
                <a:srgbClr val="FFFF00"/>
              </a:highlight>
            </a:endParaRPr>
          </a:p>
          <a:p>
            <a:pPr marL="285750" indent="-285750">
              <a:buFont typeface="Arial" panose="020B0604020202020204" pitchFamily="34" charset="0"/>
              <a:buChar char="•"/>
            </a:pPr>
            <a:endParaRPr lang="fr-CA" b="1" dirty="0">
              <a:highlight>
                <a:srgbClr val="FFFF00"/>
              </a:highlight>
            </a:endParaRPr>
          </a:p>
          <a:p>
            <a:endParaRPr lang="fr-CA" b="1" dirty="0">
              <a:highlight>
                <a:srgbClr val="FFFF00"/>
              </a:highlight>
            </a:endParaRPr>
          </a:p>
          <a:p>
            <a:pPr marL="285750" indent="-285750">
              <a:buFont typeface="Arial" panose="020B0604020202020204" pitchFamily="34" charset="0"/>
              <a:buChar char="•"/>
            </a:pPr>
            <a:endParaRPr lang="fr-CA" dirty="0"/>
          </a:p>
        </p:txBody>
      </p:sp>
    </p:spTree>
    <p:extLst>
      <p:ext uri="{BB962C8B-B14F-4D97-AF65-F5344CB8AC3E}">
        <p14:creationId xmlns:p14="http://schemas.microsoft.com/office/powerpoint/2010/main" val="40942008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2C64EB74-D5A9-4159-B6AC-A697FC59D56D}"/>
              </a:ext>
            </a:extLst>
          </p:cNvPr>
          <p:cNvSpPr>
            <a:spLocks noGrp="1"/>
          </p:cNvSpPr>
          <p:nvPr>
            <p:ph type="title"/>
            <p:custDataLst>
              <p:tags r:id="rId1"/>
            </p:custDataLst>
          </p:nvPr>
        </p:nvSpPr>
        <p:spPr>
          <a:xfrm>
            <a:off x="0" y="-76199"/>
            <a:ext cx="12192000" cy="1277814"/>
          </a:xfrm>
          <a:solidFill>
            <a:srgbClr val="C00000"/>
          </a:solidFill>
        </p:spPr>
        <p:txBody>
          <a:bodyPr/>
          <a:lstStyle/>
          <a:p>
            <a:r>
              <a:rPr lang="fr-CA" b="1" dirty="0">
                <a:solidFill>
                  <a:schemeClr val="bg1"/>
                </a:solidFill>
              </a:rPr>
              <a:t> Secrétaire médicale – Lettre d’entente no 63</a:t>
            </a:r>
          </a:p>
        </p:txBody>
      </p:sp>
      <p:sp>
        <p:nvSpPr>
          <p:cNvPr id="7" name="Organigramme : Connecteur 6">
            <a:extLst>
              <a:ext uri="{FF2B5EF4-FFF2-40B4-BE49-F238E27FC236}">
                <a16:creationId xmlns:a16="http://schemas.microsoft.com/office/drawing/2014/main" xmlns="" id="{DD433259-DAC0-428A-8586-811690BEEB3B}"/>
              </a:ext>
            </a:extLst>
          </p:cNvPr>
          <p:cNvSpPr/>
          <p:nvPr>
            <p:custDataLst>
              <p:tags r:id="rId2"/>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6760ABF7-C433-473A-8B6B-995EB10C153F}"/>
              </a:ext>
            </a:extLst>
          </p:cNvPr>
          <p:cNvPicPr>
            <a:picLocks noChangeAspect="1"/>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
        <p:nvSpPr>
          <p:cNvPr id="6" name="Espace réservé du numéro de diapositive 5">
            <a:extLst>
              <a:ext uri="{FF2B5EF4-FFF2-40B4-BE49-F238E27FC236}">
                <a16:creationId xmlns:a16="http://schemas.microsoft.com/office/drawing/2014/main" xmlns="" id="{D7B13A32-C19A-4A0E-A771-B446706E1CEB}"/>
              </a:ext>
            </a:extLst>
          </p:cNvPr>
          <p:cNvSpPr>
            <a:spLocks noGrp="1"/>
          </p:cNvSpPr>
          <p:nvPr>
            <p:ph type="sldNum" sz="quarter" idx="12"/>
            <p:custDataLst>
              <p:tags r:id="rId4"/>
            </p:custDataLst>
          </p:nvPr>
        </p:nvSpPr>
        <p:spPr>
          <a:xfrm>
            <a:off x="333375" y="6490216"/>
            <a:ext cx="2743200" cy="365125"/>
          </a:xfrm>
        </p:spPr>
        <p:txBody>
          <a:bodyPr/>
          <a:lstStyle/>
          <a:p>
            <a:pPr algn="l"/>
            <a:fld id="{AFB2CB2A-23AB-4463-9B75-1EA2508A8D3C}" type="slidenum">
              <a:rPr lang="fr-CA" smtClean="0"/>
              <a:pPr algn="l"/>
              <a:t>29</a:t>
            </a:fld>
            <a:endParaRPr lang="fr-CA"/>
          </a:p>
        </p:txBody>
      </p:sp>
      <p:sp>
        <p:nvSpPr>
          <p:cNvPr id="9" name="ZoneTexte 8">
            <a:extLst>
              <a:ext uri="{FF2B5EF4-FFF2-40B4-BE49-F238E27FC236}">
                <a16:creationId xmlns:a16="http://schemas.microsoft.com/office/drawing/2014/main" xmlns="" id="{2547ED90-3FFB-4FBC-B837-B61153D2DA53}"/>
              </a:ext>
            </a:extLst>
          </p:cNvPr>
          <p:cNvSpPr txBox="1"/>
          <p:nvPr>
            <p:custDataLst>
              <p:tags r:id="rId5"/>
            </p:custDataLst>
          </p:nvPr>
        </p:nvSpPr>
        <p:spPr>
          <a:xfrm>
            <a:off x="7820025" y="6486009"/>
            <a:ext cx="4038600" cy="369332"/>
          </a:xfrm>
          <a:prstGeom prst="rect">
            <a:avLst/>
          </a:prstGeom>
          <a:noFill/>
        </p:spPr>
        <p:txBody>
          <a:bodyPr wrap="square" rtlCol="0">
            <a:spAutoFit/>
          </a:bodyPr>
          <a:lstStyle/>
          <a:p>
            <a:r>
              <a:rPr lang="fr-CA" b="1">
                <a:solidFill>
                  <a:srgbClr val="2482C8"/>
                </a:solidFill>
              </a:rPr>
              <a:t>MAINTIEN DE L'ÉQUITÉ SALARIALE</a:t>
            </a:r>
          </a:p>
        </p:txBody>
      </p:sp>
      <p:sp>
        <p:nvSpPr>
          <p:cNvPr id="2" name="ZoneTexte 1">
            <a:extLst>
              <a:ext uri="{FF2B5EF4-FFF2-40B4-BE49-F238E27FC236}">
                <a16:creationId xmlns:a16="http://schemas.microsoft.com/office/drawing/2014/main" xmlns="" id="{B6F228A8-91A2-4A5D-8CE9-D42FC01CD45A}"/>
              </a:ext>
            </a:extLst>
          </p:cNvPr>
          <p:cNvSpPr txBox="1"/>
          <p:nvPr>
            <p:custDataLst>
              <p:tags r:id="rId6"/>
            </p:custDataLst>
          </p:nvPr>
        </p:nvSpPr>
        <p:spPr>
          <a:xfrm>
            <a:off x="333375" y="1613102"/>
            <a:ext cx="10918100" cy="4556632"/>
          </a:xfrm>
          <a:prstGeom prst="rect">
            <a:avLst/>
          </a:prstGeom>
          <a:noFill/>
        </p:spPr>
        <p:txBody>
          <a:bodyPr wrap="square" rtlCol="0">
            <a:spAutoFit/>
          </a:bodyPr>
          <a:lstStyle/>
          <a:p>
            <a:pPr marL="285750" indent="-285750">
              <a:buFont typeface="Arial" panose="020B0604020202020204" pitchFamily="34" charset="0"/>
              <a:buChar char="•"/>
            </a:pPr>
            <a:endParaRPr lang="fr-CA" b="1" dirty="0">
              <a:highlight>
                <a:srgbClr val="FFFF00"/>
              </a:highlight>
            </a:endParaRPr>
          </a:p>
          <a:p>
            <a:pPr marL="285750" indent="-285750" algn="just">
              <a:buFont typeface="Arial" panose="020B0604020202020204" pitchFamily="34" charset="0"/>
              <a:buChar char="•"/>
            </a:pPr>
            <a:r>
              <a:rPr lang="fr-CA" sz="2100" dirty="0"/>
              <a:t>À compter de la date de la signature de la convention collective (4 novembre 2021), la personne salariée du titre d’emploi de secrétaire médicale (5333) reçoit </a:t>
            </a:r>
            <a:r>
              <a:rPr lang="fr-CA" sz="2100" b="1" dirty="0"/>
              <a:t>une prime de 3 %, </a:t>
            </a:r>
            <a:r>
              <a:rPr lang="fr-CA" sz="2100" dirty="0"/>
              <a:t>et ce, jusqu’au 30 mars 2023. </a:t>
            </a:r>
          </a:p>
          <a:p>
            <a:pPr algn="just">
              <a:lnSpc>
                <a:spcPct val="70000"/>
              </a:lnSpc>
            </a:pPr>
            <a:endParaRPr lang="fr-CA" sz="2100" dirty="0"/>
          </a:p>
          <a:p>
            <a:pPr marL="285750" indent="-285750" algn="just">
              <a:buFont typeface="Arial" panose="020B0604020202020204" pitchFamily="34" charset="0"/>
              <a:buChar char="•"/>
            </a:pPr>
            <a:r>
              <a:rPr lang="fr-CA" sz="2100" dirty="0"/>
              <a:t>La prime s’applique sur le taux de salaire, ainsi que sur les dispositions de la convention collective qui prévoient le maintien du salaire lors de certaines absences. </a:t>
            </a:r>
          </a:p>
          <a:p>
            <a:pPr marL="285750" indent="-285750" algn="just">
              <a:lnSpc>
                <a:spcPct val="70000"/>
              </a:lnSpc>
              <a:buFont typeface="Arial" panose="020B0604020202020204" pitchFamily="34" charset="0"/>
              <a:buChar char="•"/>
            </a:pPr>
            <a:endParaRPr lang="fr-CA" sz="2100" dirty="0"/>
          </a:p>
          <a:p>
            <a:pPr marL="285750" indent="-285750" algn="just">
              <a:buFont typeface="Arial" panose="020B0604020202020204" pitchFamily="34" charset="0"/>
              <a:buChar char="•"/>
            </a:pPr>
            <a:r>
              <a:rPr lang="fr-CA" sz="2100" dirty="0"/>
              <a:t>Le pourcentage de la prime est diminué de tout correctif salarial lié à un règlement ou une décision de la CSNESST ou d’autre instance concernant les plaintes de maintien de l’équité salariale, jusqu’à un maximum de 3 %. </a:t>
            </a:r>
          </a:p>
          <a:p>
            <a:pPr marL="285750" indent="-285750" algn="just">
              <a:lnSpc>
                <a:spcPct val="70000"/>
              </a:lnSpc>
              <a:buFont typeface="Arial" panose="020B0604020202020204" pitchFamily="34" charset="0"/>
              <a:buChar char="•"/>
            </a:pPr>
            <a:endParaRPr lang="fr-CA" sz="2100" dirty="0"/>
          </a:p>
          <a:p>
            <a:pPr marL="285750" indent="-285750" algn="just">
              <a:buFont typeface="Arial" panose="020B0604020202020204" pitchFamily="34" charset="0"/>
              <a:buChar char="•"/>
            </a:pPr>
            <a:r>
              <a:rPr lang="fr-CA" sz="2100" dirty="0"/>
              <a:t>Par ailleurs, aux fins du versement de correctifs d’équité salariale, le cas échéant, les montants versés pour la prime seront soustraits des montants dus par l’employeur. </a:t>
            </a:r>
          </a:p>
          <a:p>
            <a:endParaRPr lang="fr-CA" b="1" dirty="0">
              <a:highlight>
                <a:srgbClr val="FFFF00"/>
              </a:highlight>
            </a:endParaRPr>
          </a:p>
        </p:txBody>
      </p:sp>
    </p:spTree>
    <p:extLst>
      <p:ext uri="{BB962C8B-B14F-4D97-AF65-F5344CB8AC3E}">
        <p14:creationId xmlns:p14="http://schemas.microsoft.com/office/powerpoint/2010/main" val="2934390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2C64EB74-D5A9-4159-B6AC-A697FC59D56D}"/>
              </a:ext>
            </a:extLst>
          </p:cNvPr>
          <p:cNvSpPr>
            <a:spLocks noGrp="1"/>
          </p:cNvSpPr>
          <p:nvPr>
            <p:ph type="title"/>
            <p:custDataLst>
              <p:tags r:id="rId1"/>
            </p:custDataLst>
          </p:nvPr>
        </p:nvSpPr>
        <p:spPr>
          <a:xfrm>
            <a:off x="0" y="-76199"/>
            <a:ext cx="12192000" cy="1277814"/>
          </a:xfrm>
          <a:solidFill>
            <a:srgbClr val="2482C8"/>
          </a:solidFill>
        </p:spPr>
        <p:txBody>
          <a:bodyPr>
            <a:normAutofit/>
          </a:bodyPr>
          <a:lstStyle/>
          <a:p>
            <a:r>
              <a:rPr lang="fr-CA" b="1" dirty="0">
                <a:solidFill>
                  <a:schemeClr val="bg1"/>
                </a:solidFill>
              </a:rPr>
              <a:t> L'état de situation </a:t>
            </a:r>
            <a:endParaRPr lang="fr-CA" b="1">
              <a:solidFill>
                <a:schemeClr val="bg1"/>
              </a:solidFill>
            </a:endParaRPr>
          </a:p>
        </p:txBody>
      </p:sp>
      <p:sp>
        <p:nvSpPr>
          <p:cNvPr id="7" name="Organigramme : Connecteur 6">
            <a:extLst>
              <a:ext uri="{FF2B5EF4-FFF2-40B4-BE49-F238E27FC236}">
                <a16:creationId xmlns:a16="http://schemas.microsoft.com/office/drawing/2014/main" xmlns="" id="{DD433259-DAC0-428A-8586-811690BEEB3B}"/>
              </a:ext>
            </a:extLst>
          </p:cNvPr>
          <p:cNvSpPr/>
          <p:nvPr>
            <p:custDataLst>
              <p:tags r:id="rId2"/>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6760ABF7-C433-473A-8B6B-995EB10C153F}"/>
              </a:ext>
            </a:extLst>
          </p:cNvPr>
          <p:cNvPicPr>
            <a:picLocks noChangeAspect="1"/>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
        <p:nvSpPr>
          <p:cNvPr id="3" name="Espace réservé du contenu 2">
            <a:extLst>
              <a:ext uri="{FF2B5EF4-FFF2-40B4-BE49-F238E27FC236}">
                <a16:creationId xmlns:a16="http://schemas.microsoft.com/office/drawing/2014/main" xmlns="" id="{381218C4-ED33-4BBF-B8DC-14AB11996E25}"/>
              </a:ext>
            </a:extLst>
          </p:cNvPr>
          <p:cNvSpPr>
            <a:spLocks noGrp="1"/>
          </p:cNvSpPr>
          <p:nvPr>
            <p:ph idx="1"/>
            <p:custDataLst>
              <p:tags r:id="rId4"/>
            </p:custDataLst>
          </p:nvPr>
        </p:nvSpPr>
        <p:spPr>
          <a:xfrm>
            <a:off x="333375" y="1969413"/>
            <a:ext cx="11507950" cy="4351338"/>
          </a:xfrm>
        </p:spPr>
        <p:txBody>
          <a:bodyPr vert="horz" lIns="91440" tIns="45720" rIns="91440" bIns="45720" rtlCol="0" anchor="t">
            <a:normAutofit fontScale="55000" lnSpcReduction="20000"/>
          </a:bodyPr>
          <a:lstStyle/>
          <a:p>
            <a:pPr marL="0" indent="0">
              <a:buNone/>
            </a:pPr>
            <a:r>
              <a:rPr lang="fr-CA" sz="4500" b="1" dirty="0">
                <a:cs typeface="Calibri"/>
              </a:rPr>
              <a:t>À ce jour, le Conseil du trésor refuse toujours de reconnaître la discrimination salariale concernant votre profession ! </a:t>
            </a:r>
          </a:p>
          <a:p>
            <a:pPr marL="0" indent="0">
              <a:lnSpc>
                <a:spcPct val="120000"/>
              </a:lnSpc>
              <a:buNone/>
            </a:pPr>
            <a:r>
              <a:rPr lang="fr-CA" sz="4400" b="1" dirty="0">
                <a:cs typeface="Calibri"/>
              </a:rPr>
              <a:t>Les étapes à la suite d'une plainte déposée en vertu de la Loi sur l'équité salariale :</a:t>
            </a:r>
            <a:endParaRPr lang="fr-CA" sz="4400" dirty="0">
              <a:cs typeface="Calibri"/>
            </a:endParaRPr>
          </a:p>
          <a:p>
            <a:pPr marL="627063" indent="-269875">
              <a:spcBef>
                <a:spcPts val="2400"/>
              </a:spcBef>
              <a:buNone/>
              <a:tabLst>
                <a:tab pos="357188" algn="l"/>
              </a:tabLst>
            </a:pPr>
            <a:r>
              <a:rPr lang="fr-CA" sz="4500" b="1" dirty="0">
                <a:ea typeface="+mn-lt"/>
                <a:cs typeface="+mn-lt"/>
              </a:rPr>
              <a:t>1</a:t>
            </a:r>
            <a:r>
              <a:rPr lang="fr-CA" sz="4400" b="1" dirty="0">
                <a:ea typeface="+mn-lt"/>
                <a:cs typeface="+mn-lt"/>
              </a:rPr>
              <a:t>. Admissibilité de la plainte :  </a:t>
            </a:r>
            <a:r>
              <a:rPr lang="fr-FR" sz="4400" dirty="0">
                <a:ea typeface="+mn-lt"/>
                <a:cs typeface="+mn-lt"/>
              </a:rPr>
              <a:t>À la réception d’une plainte, la </a:t>
            </a:r>
            <a:r>
              <a:rPr lang="fr-CA" sz="4400" dirty="0"/>
              <a:t>Commission des normes, de l’équité, de la santé et de la sécurité au travail ( </a:t>
            </a:r>
            <a:r>
              <a:rPr lang="fr-FR" sz="4400" dirty="0">
                <a:ea typeface="+mn-lt"/>
                <a:cs typeface="+mn-lt"/>
              </a:rPr>
              <a:t>CNESST) analyse son admissibilité, c’est-à-dire qu’elle s’assure que la plainte concerne la Loi sur l'équité salariale;</a:t>
            </a:r>
          </a:p>
          <a:p>
            <a:pPr marL="627063" indent="-269875">
              <a:spcBef>
                <a:spcPts val="2400"/>
              </a:spcBef>
              <a:buNone/>
            </a:pPr>
            <a:r>
              <a:rPr lang="fr-FR" sz="4400" b="1" dirty="0">
                <a:ea typeface="+mn-lt"/>
                <a:cs typeface="+mn-lt"/>
              </a:rPr>
              <a:t>2. Médiation :  </a:t>
            </a:r>
            <a:r>
              <a:rPr lang="fr-FR" sz="4400" dirty="0">
                <a:ea typeface="+mn-lt"/>
                <a:cs typeface="+mn-lt"/>
              </a:rPr>
              <a:t>Si la plainte est admissible, la  médiation est proposée; </a:t>
            </a:r>
          </a:p>
          <a:p>
            <a:pPr marL="630000" indent="-269875">
              <a:spcBef>
                <a:spcPts val="2400"/>
              </a:spcBef>
              <a:buNone/>
            </a:pPr>
            <a:r>
              <a:rPr lang="fr-FR" sz="4400" b="1" dirty="0">
                <a:cs typeface="Calibri"/>
              </a:rPr>
              <a:t>3. Enquête :  </a:t>
            </a:r>
            <a:r>
              <a:rPr lang="fr-FR" sz="4400" dirty="0">
                <a:cs typeface="Calibri"/>
              </a:rPr>
              <a:t>Si la médiation est refusée ou si les parties n’arrivent pas à un accord, une enquête est réalisée par la CNESST et une décision est rendue. </a:t>
            </a:r>
            <a:endParaRPr lang="fr-CA" sz="4400" dirty="0">
              <a:cs typeface="Calibri" panose="020F0502020204030204"/>
            </a:endParaRPr>
          </a:p>
          <a:p>
            <a:pPr marL="627063" indent="-269875" algn="just">
              <a:spcBef>
                <a:spcPts val="2400"/>
              </a:spcBef>
              <a:buNone/>
            </a:pPr>
            <a:endParaRPr lang="fr-CA" dirty="0">
              <a:cs typeface="Calibri" panose="020F0502020204030204"/>
            </a:endParaRPr>
          </a:p>
          <a:p>
            <a:pPr marL="0" indent="0">
              <a:buNone/>
            </a:pPr>
            <a:endParaRPr lang="fr-CA" sz="2000" dirty="0">
              <a:cs typeface="Calibri"/>
            </a:endParaRPr>
          </a:p>
          <a:p>
            <a:pPr marL="0" indent="0">
              <a:buNone/>
            </a:pPr>
            <a:endParaRPr lang="fr-CA" sz="2000" dirty="0">
              <a:cs typeface="Calibri"/>
            </a:endParaRPr>
          </a:p>
          <a:p>
            <a:pPr marL="457200" lvl="1" indent="0">
              <a:buNone/>
            </a:pPr>
            <a:endParaRPr lang="fr-CA" dirty="0">
              <a:cs typeface="Calibri"/>
            </a:endParaRPr>
          </a:p>
          <a:p>
            <a:pPr lvl="1"/>
            <a:endParaRPr lang="fr-CA" dirty="0">
              <a:cs typeface="Calibri"/>
            </a:endParaRPr>
          </a:p>
          <a:p>
            <a:pPr lvl="1"/>
            <a:endParaRPr lang="fr-CA" dirty="0">
              <a:cs typeface="Calibri"/>
            </a:endParaRPr>
          </a:p>
        </p:txBody>
      </p:sp>
      <p:sp>
        <p:nvSpPr>
          <p:cNvPr id="6" name="Espace réservé du numéro de diapositive 5">
            <a:extLst>
              <a:ext uri="{FF2B5EF4-FFF2-40B4-BE49-F238E27FC236}">
                <a16:creationId xmlns:a16="http://schemas.microsoft.com/office/drawing/2014/main" xmlns="" id="{D7B13A32-C19A-4A0E-A771-B446706E1CEB}"/>
              </a:ext>
            </a:extLst>
          </p:cNvPr>
          <p:cNvSpPr>
            <a:spLocks noGrp="1"/>
          </p:cNvSpPr>
          <p:nvPr>
            <p:ph type="sldNum" sz="quarter" idx="12"/>
            <p:custDataLst>
              <p:tags r:id="rId5"/>
            </p:custDataLst>
          </p:nvPr>
        </p:nvSpPr>
        <p:spPr>
          <a:xfrm>
            <a:off x="333375" y="6482605"/>
            <a:ext cx="2743200" cy="365125"/>
          </a:xfrm>
        </p:spPr>
        <p:txBody>
          <a:bodyPr/>
          <a:lstStyle/>
          <a:p>
            <a:pPr algn="l"/>
            <a:fld id="{AFB2CB2A-23AB-4463-9B75-1EA2508A8D3C}" type="slidenum">
              <a:rPr lang="fr-CA" smtClean="0"/>
              <a:pPr algn="l"/>
              <a:t>3</a:t>
            </a:fld>
            <a:endParaRPr lang="fr-CA" dirty="0"/>
          </a:p>
        </p:txBody>
      </p:sp>
      <p:sp>
        <p:nvSpPr>
          <p:cNvPr id="9" name="ZoneTexte 8">
            <a:extLst>
              <a:ext uri="{FF2B5EF4-FFF2-40B4-BE49-F238E27FC236}">
                <a16:creationId xmlns:a16="http://schemas.microsoft.com/office/drawing/2014/main" xmlns="" id="{2547ED90-3FFB-4FBC-B837-B61153D2DA53}"/>
              </a:ext>
            </a:extLst>
          </p:cNvPr>
          <p:cNvSpPr txBox="1"/>
          <p:nvPr>
            <p:custDataLst>
              <p:tags r:id="rId6"/>
            </p:custDataLst>
          </p:nvPr>
        </p:nvSpPr>
        <p:spPr>
          <a:xfrm>
            <a:off x="7820025" y="6488668"/>
            <a:ext cx="4038600" cy="369332"/>
          </a:xfrm>
          <a:prstGeom prst="rect">
            <a:avLst/>
          </a:prstGeom>
          <a:noFill/>
        </p:spPr>
        <p:txBody>
          <a:bodyPr wrap="square" rtlCol="0">
            <a:spAutoFit/>
          </a:bodyPr>
          <a:lstStyle/>
          <a:p>
            <a:r>
              <a:rPr lang="fr-CA" b="1" dirty="0">
                <a:solidFill>
                  <a:srgbClr val="2482C8"/>
                </a:solidFill>
              </a:rPr>
              <a:t>MAINTIEN DE L'ÉQUITÉ SALARIALE</a:t>
            </a:r>
          </a:p>
        </p:txBody>
      </p:sp>
    </p:spTree>
    <p:extLst>
      <p:ext uri="{BB962C8B-B14F-4D97-AF65-F5344CB8AC3E}">
        <p14:creationId xmlns:p14="http://schemas.microsoft.com/office/powerpoint/2010/main" val="21605829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2C64EB74-D5A9-4159-B6AC-A697FC59D56D}"/>
              </a:ext>
            </a:extLst>
          </p:cNvPr>
          <p:cNvSpPr>
            <a:spLocks noGrp="1"/>
          </p:cNvSpPr>
          <p:nvPr>
            <p:ph type="title"/>
            <p:custDataLst>
              <p:tags r:id="rId1"/>
            </p:custDataLst>
          </p:nvPr>
        </p:nvSpPr>
        <p:spPr>
          <a:xfrm>
            <a:off x="0" y="-76199"/>
            <a:ext cx="12192000" cy="1277814"/>
          </a:xfrm>
          <a:solidFill>
            <a:srgbClr val="C00000"/>
          </a:solidFill>
        </p:spPr>
        <p:txBody>
          <a:bodyPr>
            <a:normAutofit/>
          </a:bodyPr>
          <a:lstStyle/>
          <a:p>
            <a:r>
              <a:rPr lang="fr-CA" b="1" dirty="0">
                <a:solidFill>
                  <a:schemeClr val="bg1"/>
                </a:solidFill>
              </a:rPr>
              <a:t> </a:t>
            </a:r>
            <a:r>
              <a:rPr lang="fr-CA" sz="4400" b="1" dirty="0">
                <a:solidFill>
                  <a:schemeClr val="bg1"/>
                </a:solidFill>
              </a:rPr>
              <a:t>Plan d’action</a:t>
            </a:r>
            <a:endParaRPr lang="fr-CA" b="1" dirty="0">
              <a:solidFill>
                <a:schemeClr val="bg1"/>
              </a:solidFill>
            </a:endParaRPr>
          </a:p>
        </p:txBody>
      </p:sp>
      <p:sp>
        <p:nvSpPr>
          <p:cNvPr id="7" name="Organigramme : Connecteur 6">
            <a:extLst>
              <a:ext uri="{FF2B5EF4-FFF2-40B4-BE49-F238E27FC236}">
                <a16:creationId xmlns:a16="http://schemas.microsoft.com/office/drawing/2014/main" xmlns="" id="{DD433259-DAC0-428A-8586-811690BEEB3B}"/>
              </a:ext>
            </a:extLst>
          </p:cNvPr>
          <p:cNvSpPr/>
          <p:nvPr>
            <p:custDataLst>
              <p:tags r:id="rId2"/>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6760ABF7-C433-473A-8B6B-995EB10C153F}"/>
              </a:ext>
            </a:extLst>
          </p:cNvPr>
          <p:cNvPicPr>
            <a:picLocks noChangeAspect="1"/>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
        <p:nvSpPr>
          <p:cNvPr id="3" name="Espace réservé du contenu 2">
            <a:extLst>
              <a:ext uri="{FF2B5EF4-FFF2-40B4-BE49-F238E27FC236}">
                <a16:creationId xmlns:a16="http://schemas.microsoft.com/office/drawing/2014/main" xmlns="" id="{381218C4-ED33-4BBF-B8DC-14AB11996E25}"/>
              </a:ext>
            </a:extLst>
          </p:cNvPr>
          <p:cNvSpPr>
            <a:spLocks noGrp="1"/>
          </p:cNvSpPr>
          <p:nvPr>
            <p:ph idx="1"/>
            <p:custDataLst>
              <p:tags r:id="rId4"/>
            </p:custDataLst>
          </p:nvPr>
        </p:nvSpPr>
        <p:spPr>
          <a:xfrm>
            <a:off x="333375" y="1866720"/>
            <a:ext cx="11507950" cy="4651954"/>
          </a:xfrm>
        </p:spPr>
        <p:txBody>
          <a:bodyPr>
            <a:normAutofit/>
          </a:bodyPr>
          <a:lstStyle/>
          <a:p>
            <a:pPr algn="ctr">
              <a:buNone/>
            </a:pPr>
            <a:endParaRPr lang="fr-CA" sz="6000" b="1" dirty="0">
              <a:solidFill>
                <a:srgbClr val="2482C8"/>
              </a:solidFill>
            </a:endParaRPr>
          </a:p>
          <a:p>
            <a:pPr algn="ctr">
              <a:buNone/>
            </a:pPr>
            <a:r>
              <a:rPr lang="fr-CA" sz="6000" b="1" dirty="0">
                <a:solidFill>
                  <a:srgbClr val="FF0000"/>
                </a:solidFill>
              </a:rPr>
              <a:t>IL FAUT METTRE DE LA PRESSION SUR LE GOUVERNEMENT</a:t>
            </a:r>
          </a:p>
          <a:p>
            <a:pPr algn="ctr">
              <a:buNone/>
            </a:pPr>
            <a:endParaRPr lang="fr-CA" dirty="0"/>
          </a:p>
          <a:p>
            <a:pPr marL="0" indent="0">
              <a:lnSpc>
                <a:spcPct val="150000"/>
              </a:lnSpc>
              <a:buNone/>
            </a:pPr>
            <a:endParaRPr lang="fr-CA" dirty="0"/>
          </a:p>
        </p:txBody>
      </p:sp>
      <p:sp>
        <p:nvSpPr>
          <p:cNvPr id="6" name="Espace réservé du numéro de diapositive 5">
            <a:extLst>
              <a:ext uri="{FF2B5EF4-FFF2-40B4-BE49-F238E27FC236}">
                <a16:creationId xmlns:a16="http://schemas.microsoft.com/office/drawing/2014/main" xmlns="" id="{D7B13A32-C19A-4A0E-A771-B446706E1CEB}"/>
              </a:ext>
            </a:extLst>
          </p:cNvPr>
          <p:cNvSpPr>
            <a:spLocks noGrp="1"/>
          </p:cNvSpPr>
          <p:nvPr>
            <p:ph type="sldNum" sz="quarter" idx="12"/>
            <p:custDataLst>
              <p:tags r:id="rId5"/>
            </p:custDataLst>
          </p:nvPr>
        </p:nvSpPr>
        <p:spPr>
          <a:xfrm>
            <a:off x="333375" y="6490216"/>
            <a:ext cx="2743200" cy="365125"/>
          </a:xfrm>
        </p:spPr>
        <p:txBody>
          <a:bodyPr/>
          <a:lstStyle/>
          <a:p>
            <a:pPr algn="l"/>
            <a:fld id="{AFB2CB2A-23AB-4463-9B75-1EA2508A8D3C}" type="slidenum">
              <a:rPr lang="fr-CA" smtClean="0"/>
              <a:pPr algn="l"/>
              <a:t>30</a:t>
            </a:fld>
            <a:endParaRPr lang="fr-CA" dirty="0"/>
          </a:p>
        </p:txBody>
      </p:sp>
      <p:sp>
        <p:nvSpPr>
          <p:cNvPr id="9" name="ZoneTexte 8">
            <a:extLst>
              <a:ext uri="{FF2B5EF4-FFF2-40B4-BE49-F238E27FC236}">
                <a16:creationId xmlns:a16="http://schemas.microsoft.com/office/drawing/2014/main" xmlns="" id="{2547ED90-3FFB-4FBC-B837-B61153D2DA53}"/>
              </a:ext>
            </a:extLst>
          </p:cNvPr>
          <p:cNvSpPr txBox="1"/>
          <p:nvPr>
            <p:custDataLst>
              <p:tags r:id="rId6"/>
            </p:custDataLst>
          </p:nvPr>
        </p:nvSpPr>
        <p:spPr>
          <a:xfrm>
            <a:off x="7820025" y="6486009"/>
            <a:ext cx="4038600" cy="369332"/>
          </a:xfrm>
          <a:prstGeom prst="rect">
            <a:avLst/>
          </a:prstGeom>
          <a:noFill/>
        </p:spPr>
        <p:txBody>
          <a:bodyPr wrap="square" rtlCol="0">
            <a:spAutoFit/>
          </a:bodyPr>
          <a:lstStyle/>
          <a:p>
            <a:r>
              <a:rPr lang="fr-CA" b="1" dirty="0">
                <a:solidFill>
                  <a:srgbClr val="2482C8"/>
                </a:solidFill>
              </a:rPr>
              <a:t>MAINTIEN DE L'ÉQUITÉ SALARIALE</a:t>
            </a:r>
          </a:p>
        </p:txBody>
      </p:sp>
    </p:spTree>
    <p:extLst>
      <p:ext uri="{BB962C8B-B14F-4D97-AF65-F5344CB8AC3E}">
        <p14:creationId xmlns:p14="http://schemas.microsoft.com/office/powerpoint/2010/main" val="24273660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2C64EB74-D5A9-4159-B6AC-A697FC59D56D}"/>
              </a:ext>
            </a:extLst>
          </p:cNvPr>
          <p:cNvSpPr>
            <a:spLocks noGrp="1"/>
          </p:cNvSpPr>
          <p:nvPr>
            <p:ph type="title"/>
            <p:custDataLst>
              <p:tags r:id="rId1"/>
            </p:custDataLst>
          </p:nvPr>
        </p:nvSpPr>
        <p:spPr>
          <a:xfrm>
            <a:off x="0" y="-114299"/>
            <a:ext cx="12192000" cy="1277814"/>
          </a:xfrm>
          <a:solidFill>
            <a:srgbClr val="C00000"/>
          </a:solidFill>
        </p:spPr>
        <p:txBody>
          <a:bodyPr>
            <a:normAutofit/>
          </a:bodyPr>
          <a:lstStyle/>
          <a:p>
            <a:r>
              <a:rPr lang="fr-CA" b="1" dirty="0">
                <a:solidFill>
                  <a:schemeClr val="bg1"/>
                </a:solidFill>
              </a:rPr>
              <a:t> </a:t>
            </a:r>
            <a:r>
              <a:rPr lang="fr-CA" sz="5400" b="1" dirty="0">
                <a:solidFill>
                  <a:schemeClr val="bg1"/>
                </a:solidFill>
              </a:rPr>
              <a:t>Plan d’action</a:t>
            </a:r>
            <a:endParaRPr lang="fr-CA" sz="4900" b="1" dirty="0">
              <a:solidFill>
                <a:schemeClr val="bg1"/>
              </a:solidFill>
            </a:endParaRPr>
          </a:p>
        </p:txBody>
      </p:sp>
      <p:sp>
        <p:nvSpPr>
          <p:cNvPr id="7" name="Organigramme : Connecteur 6">
            <a:extLst>
              <a:ext uri="{FF2B5EF4-FFF2-40B4-BE49-F238E27FC236}">
                <a16:creationId xmlns:a16="http://schemas.microsoft.com/office/drawing/2014/main" xmlns="" id="{DD433259-DAC0-428A-8586-811690BEEB3B}"/>
              </a:ext>
            </a:extLst>
          </p:cNvPr>
          <p:cNvSpPr/>
          <p:nvPr>
            <p:custDataLst>
              <p:tags r:id="rId2"/>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6760ABF7-C433-473A-8B6B-995EB10C153F}"/>
              </a:ext>
            </a:extLst>
          </p:cNvPr>
          <p:cNvPicPr>
            <a:picLocks noChangeAspect="1"/>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
        <p:nvSpPr>
          <p:cNvPr id="6" name="Espace réservé du numéro de diapositive 5">
            <a:extLst>
              <a:ext uri="{FF2B5EF4-FFF2-40B4-BE49-F238E27FC236}">
                <a16:creationId xmlns:a16="http://schemas.microsoft.com/office/drawing/2014/main" xmlns="" id="{D7B13A32-C19A-4A0E-A771-B446706E1CEB}"/>
              </a:ext>
            </a:extLst>
          </p:cNvPr>
          <p:cNvSpPr>
            <a:spLocks noGrp="1"/>
          </p:cNvSpPr>
          <p:nvPr>
            <p:ph type="sldNum" sz="quarter" idx="12"/>
            <p:custDataLst>
              <p:tags r:id="rId4"/>
            </p:custDataLst>
          </p:nvPr>
        </p:nvSpPr>
        <p:spPr>
          <a:xfrm>
            <a:off x="333375" y="6490216"/>
            <a:ext cx="2743200" cy="365125"/>
          </a:xfrm>
        </p:spPr>
        <p:txBody>
          <a:bodyPr/>
          <a:lstStyle/>
          <a:p>
            <a:pPr algn="l"/>
            <a:fld id="{AFB2CB2A-23AB-4463-9B75-1EA2508A8D3C}" type="slidenum">
              <a:rPr lang="fr-CA" smtClean="0"/>
              <a:pPr algn="l"/>
              <a:t>31</a:t>
            </a:fld>
            <a:endParaRPr lang="fr-CA" dirty="0"/>
          </a:p>
        </p:txBody>
      </p:sp>
      <p:sp>
        <p:nvSpPr>
          <p:cNvPr id="9" name="ZoneTexte 8">
            <a:extLst>
              <a:ext uri="{FF2B5EF4-FFF2-40B4-BE49-F238E27FC236}">
                <a16:creationId xmlns:a16="http://schemas.microsoft.com/office/drawing/2014/main" xmlns="" id="{2547ED90-3FFB-4FBC-B837-B61153D2DA53}"/>
              </a:ext>
            </a:extLst>
          </p:cNvPr>
          <p:cNvSpPr txBox="1"/>
          <p:nvPr>
            <p:custDataLst>
              <p:tags r:id="rId5"/>
            </p:custDataLst>
          </p:nvPr>
        </p:nvSpPr>
        <p:spPr>
          <a:xfrm>
            <a:off x="7820025" y="6486009"/>
            <a:ext cx="4038600" cy="369332"/>
          </a:xfrm>
          <a:prstGeom prst="rect">
            <a:avLst/>
          </a:prstGeom>
          <a:noFill/>
        </p:spPr>
        <p:txBody>
          <a:bodyPr wrap="square" rtlCol="0">
            <a:spAutoFit/>
          </a:bodyPr>
          <a:lstStyle/>
          <a:p>
            <a:r>
              <a:rPr lang="fr-CA" b="1" dirty="0">
                <a:solidFill>
                  <a:srgbClr val="2482C8"/>
                </a:solidFill>
              </a:rPr>
              <a:t>MAINTIEN DE L'ÉQUITÉ SALARIALE</a:t>
            </a:r>
          </a:p>
        </p:txBody>
      </p:sp>
      <p:sp>
        <p:nvSpPr>
          <p:cNvPr id="10" name="Espace réservé du contenu 2">
            <a:extLst>
              <a:ext uri="{FF2B5EF4-FFF2-40B4-BE49-F238E27FC236}">
                <a16:creationId xmlns:a16="http://schemas.microsoft.com/office/drawing/2014/main" xmlns="" id="{2A7342E6-61E1-4AFB-AA0E-FAC6939F604B}"/>
              </a:ext>
            </a:extLst>
          </p:cNvPr>
          <p:cNvSpPr>
            <a:spLocks noGrp="1"/>
          </p:cNvSpPr>
          <p:nvPr>
            <p:ph idx="1"/>
            <p:custDataLst>
              <p:tags r:id="rId6"/>
            </p:custDataLst>
          </p:nvPr>
        </p:nvSpPr>
        <p:spPr>
          <a:xfrm>
            <a:off x="333375" y="1866720"/>
            <a:ext cx="11507950" cy="4651954"/>
          </a:xfrm>
        </p:spPr>
        <p:txBody>
          <a:bodyPr>
            <a:normAutofit/>
          </a:bodyPr>
          <a:lstStyle/>
          <a:p>
            <a:pPr marL="0" indent="0">
              <a:buNone/>
            </a:pPr>
            <a:r>
              <a:rPr lang="fr-CA" b="1" u="sng" dirty="0"/>
              <a:t>Phase I :</a:t>
            </a:r>
            <a:r>
              <a:rPr lang="fr-CA" dirty="0"/>
              <a:t> décembre - janvier 2022</a:t>
            </a:r>
          </a:p>
          <a:p>
            <a:pPr marL="0" indent="0">
              <a:buNone/>
            </a:pPr>
            <a:endParaRPr lang="fr-CA" dirty="0"/>
          </a:p>
          <a:p>
            <a:pPr marL="0" indent="0" algn="just">
              <a:buNone/>
            </a:pPr>
            <a:r>
              <a:rPr lang="fr-CA" dirty="0"/>
              <a:t>Remettre sur la place publique la discrimination vécue par les travailleuses dont les plaintes du maintien de l’équité salariale ne sont toujours pas réglées.</a:t>
            </a:r>
          </a:p>
          <a:p>
            <a:pPr marL="0" indent="0">
              <a:buNone/>
            </a:pPr>
            <a:endParaRPr lang="fr-CA" dirty="0"/>
          </a:p>
          <a:p>
            <a:pPr algn="just"/>
            <a:r>
              <a:rPr lang="fr-CA" dirty="0"/>
              <a:t>Nommer une personne, par groupe concerné, responsable de son groupe afin de faire le « pont » avec son syndicat pour coordonner les actions</a:t>
            </a:r>
          </a:p>
          <a:p>
            <a:pPr marL="0" indent="0">
              <a:buNone/>
            </a:pPr>
            <a:endParaRPr lang="fr-CA" dirty="0"/>
          </a:p>
          <a:p>
            <a:pPr>
              <a:lnSpc>
                <a:spcPct val="150000"/>
              </a:lnSpc>
            </a:pPr>
            <a:endParaRPr lang="fr-CA" dirty="0"/>
          </a:p>
        </p:txBody>
      </p:sp>
    </p:spTree>
    <p:extLst>
      <p:ext uri="{BB962C8B-B14F-4D97-AF65-F5344CB8AC3E}">
        <p14:creationId xmlns:p14="http://schemas.microsoft.com/office/powerpoint/2010/main" val="26713151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2C64EB74-D5A9-4159-B6AC-A697FC59D56D}"/>
              </a:ext>
            </a:extLst>
          </p:cNvPr>
          <p:cNvSpPr>
            <a:spLocks noGrp="1"/>
          </p:cNvSpPr>
          <p:nvPr>
            <p:ph type="title"/>
            <p:custDataLst>
              <p:tags r:id="rId1"/>
            </p:custDataLst>
          </p:nvPr>
        </p:nvSpPr>
        <p:spPr>
          <a:xfrm>
            <a:off x="0" y="-114299"/>
            <a:ext cx="12192000" cy="1277814"/>
          </a:xfrm>
          <a:solidFill>
            <a:srgbClr val="C00000"/>
          </a:solidFill>
        </p:spPr>
        <p:txBody>
          <a:bodyPr>
            <a:normAutofit/>
          </a:bodyPr>
          <a:lstStyle/>
          <a:p>
            <a:r>
              <a:rPr lang="fr-CA" b="1" dirty="0">
                <a:solidFill>
                  <a:schemeClr val="bg1"/>
                </a:solidFill>
              </a:rPr>
              <a:t> </a:t>
            </a:r>
            <a:r>
              <a:rPr lang="fr-CA" sz="5400" b="1" dirty="0">
                <a:solidFill>
                  <a:schemeClr val="bg1"/>
                </a:solidFill>
              </a:rPr>
              <a:t>Plan d’action</a:t>
            </a:r>
            <a:endParaRPr lang="fr-CA" sz="4900" b="1" dirty="0">
              <a:solidFill>
                <a:schemeClr val="bg1"/>
              </a:solidFill>
            </a:endParaRPr>
          </a:p>
        </p:txBody>
      </p:sp>
      <p:sp>
        <p:nvSpPr>
          <p:cNvPr id="7" name="Organigramme : Connecteur 6">
            <a:extLst>
              <a:ext uri="{FF2B5EF4-FFF2-40B4-BE49-F238E27FC236}">
                <a16:creationId xmlns:a16="http://schemas.microsoft.com/office/drawing/2014/main" xmlns="" id="{DD433259-DAC0-428A-8586-811690BEEB3B}"/>
              </a:ext>
            </a:extLst>
          </p:cNvPr>
          <p:cNvSpPr/>
          <p:nvPr>
            <p:custDataLst>
              <p:tags r:id="rId2"/>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6760ABF7-C433-473A-8B6B-995EB10C153F}"/>
              </a:ext>
            </a:extLst>
          </p:cNvPr>
          <p:cNvPicPr>
            <a:picLocks noChangeAspect="1"/>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
        <p:nvSpPr>
          <p:cNvPr id="6" name="Espace réservé du numéro de diapositive 5">
            <a:extLst>
              <a:ext uri="{FF2B5EF4-FFF2-40B4-BE49-F238E27FC236}">
                <a16:creationId xmlns:a16="http://schemas.microsoft.com/office/drawing/2014/main" xmlns="" id="{D7B13A32-C19A-4A0E-A771-B446706E1CEB}"/>
              </a:ext>
            </a:extLst>
          </p:cNvPr>
          <p:cNvSpPr>
            <a:spLocks noGrp="1"/>
          </p:cNvSpPr>
          <p:nvPr>
            <p:ph type="sldNum" sz="quarter" idx="12"/>
            <p:custDataLst>
              <p:tags r:id="rId4"/>
            </p:custDataLst>
          </p:nvPr>
        </p:nvSpPr>
        <p:spPr>
          <a:xfrm>
            <a:off x="333375" y="6490216"/>
            <a:ext cx="2743200" cy="365125"/>
          </a:xfrm>
        </p:spPr>
        <p:txBody>
          <a:bodyPr/>
          <a:lstStyle/>
          <a:p>
            <a:pPr algn="l"/>
            <a:fld id="{AFB2CB2A-23AB-4463-9B75-1EA2508A8D3C}" type="slidenum">
              <a:rPr lang="fr-CA" smtClean="0"/>
              <a:pPr algn="l"/>
              <a:t>32</a:t>
            </a:fld>
            <a:endParaRPr lang="fr-CA" dirty="0"/>
          </a:p>
        </p:txBody>
      </p:sp>
      <p:sp>
        <p:nvSpPr>
          <p:cNvPr id="9" name="ZoneTexte 8">
            <a:extLst>
              <a:ext uri="{FF2B5EF4-FFF2-40B4-BE49-F238E27FC236}">
                <a16:creationId xmlns:a16="http://schemas.microsoft.com/office/drawing/2014/main" xmlns="" id="{2547ED90-3FFB-4FBC-B837-B61153D2DA53}"/>
              </a:ext>
            </a:extLst>
          </p:cNvPr>
          <p:cNvSpPr txBox="1"/>
          <p:nvPr>
            <p:custDataLst>
              <p:tags r:id="rId5"/>
            </p:custDataLst>
          </p:nvPr>
        </p:nvSpPr>
        <p:spPr>
          <a:xfrm>
            <a:off x="7820025" y="6486009"/>
            <a:ext cx="4038600" cy="369332"/>
          </a:xfrm>
          <a:prstGeom prst="rect">
            <a:avLst/>
          </a:prstGeom>
          <a:noFill/>
        </p:spPr>
        <p:txBody>
          <a:bodyPr wrap="square" rtlCol="0">
            <a:spAutoFit/>
          </a:bodyPr>
          <a:lstStyle/>
          <a:p>
            <a:r>
              <a:rPr lang="fr-CA" b="1" dirty="0">
                <a:solidFill>
                  <a:srgbClr val="2482C8"/>
                </a:solidFill>
              </a:rPr>
              <a:t>MAINTIEN DE L'ÉQUITÉ SALARIALE</a:t>
            </a:r>
          </a:p>
        </p:txBody>
      </p:sp>
      <p:sp>
        <p:nvSpPr>
          <p:cNvPr id="10" name="Espace réservé du contenu 2">
            <a:extLst>
              <a:ext uri="{FF2B5EF4-FFF2-40B4-BE49-F238E27FC236}">
                <a16:creationId xmlns:a16="http://schemas.microsoft.com/office/drawing/2014/main" xmlns="" id="{2A7342E6-61E1-4AFB-AA0E-FAC6939F604B}"/>
              </a:ext>
            </a:extLst>
          </p:cNvPr>
          <p:cNvSpPr>
            <a:spLocks noGrp="1"/>
          </p:cNvSpPr>
          <p:nvPr>
            <p:ph idx="1"/>
            <p:custDataLst>
              <p:tags r:id="rId6"/>
            </p:custDataLst>
          </p:nvPr>
        </p:nvSpPr>
        <p:spPr>
          <a:xfrm>
            <a:off x="333375" y="1866720"/>
            <a:ext cx="11507950" cy="4651954"/>
          </a:xfrm>
        </p:spPr>
        <p:txBody>
          <a:bodyPr vert="horz" lIns="91440" tIns="45720" rIns="91440" bIns="45720" rtlCol="0" anchor="t">
            <a:normAutofit/>
          </a:bodyPr>
          <a:lstStyle/>
          <a:p>
            <a:pPr marL="0" indent="0">
              <a:buNone/>
            </a:pPr>
            <a:r>
              <a:rPr lang="fr-CA" b="1" u="sng" dirty="0"/>
              <a:t>Phase I :</a:t>
            </a:r>
            <a:r>
              <a:rPr lang="fr-CA" dirty="0"/>
              <a:t> décembre - janvier 2022</a:t>
            </a:r>
          </a:p>
          <a:p>
            <a:pPr marL="0" indent="0">
              <a:buNone/>
            </a:pPr>
            <a:endParaRPr lang="fr-CA" dirty="0"/>
          </a:p>
          <a:p>
            <a:r>
              <a:rPr lang="fr-CA" dirty="0"/>
              <a:t>Chaque membre achemine une lettre type à sa ou son député ainsi qu’une lettre aux différents paliers du gouvernement;</a:t>
            </a:r>
            <a:endParaRPr lang="fr-CA" strike="sngStrike" dirty="0">
              <a:cs typeface="Calibri"/>
            </a:endParaRPr>
          </a:p>
          <a:p>
            <a:r>
              <a:rPr lang="fr-CA" dirty="0"/>
              <a:t>Visibilité sur les réseaux sociaux;</a:t>
            </a:r>
            <a:endParaRPr lang="fr-CA" strike="sngStrike" dirty="0">
              <a:cs typeface="Calibri"/>
            </a:endParaRPr>
          </a:p>
          <a:p>
            <a:r>
              <a:rPr lang="fr-CA" dirty="0"/>
              <a:t>Interpeller les directions d’établissements; </a:t>
            </a:r>
            <a:endParaRPr lang="fr-CA" strike="sngStrike" dirty="0">
              <a:cs typeface="Calibri"/>
            </a:endParaRPr>
          </a:p>
          <a:p>
            <a:r>
              <a:rPr lang="fr-CA" dirty="0"/>
              <a:t>Interpeller les conseils d’administration des établissements; </a:t>
            </a:r>
          </a:p>
          <a:p>
            <a:r>
              <a:rPr lang="fr-CA" dirty="0"/>
              <a:t>Sorties publiques</a:t>
            </a:r>
            <a:endParaRPr lang="fr-CA" strike="sngStrike" dirty="0">
              <a:cs typeface="Calibri"/>
            </a:endParaRPr>
          </a:p>
          <a:p>
            <a:pPr marL="0" indent="0">
              <a:buNone/>
            </a:pPr>
            <a:endParaRPr lang="fr-CA" dirty="0"/>
          </a:p>
          <a:p>
            <a:pPr>
              <a:lnSpc>
                <a:spcPct val="150000"/>
              </a:lnSpc>
            </a:pPr>
            <a:endParaRPr lang="fr-CA" dirty="0"/>
          </a:p>
        </p:txBody>
      </p:sp>
    </p:spTree>
    <p:extLst>
      <p:ext uri="{BB962C8B-B14F-4D97-AF65-F5344CB8AC3E}">
        <p14:creationId xmlns:p14="http://schemas.microsoft.com/office/powerpoint/2010/main" val="19568202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2C64EB74-D5A9-4159-B6AC-A697FC59D56D}"/>
              </a:ext>
            </a:extLst>
          </p:cNvPr>
          <p:cNvSpPr>
            <a:spLocks noGrp="1"/>
          </p:cNvSpPr>
          <p:nvPr>
            <p:ph type="title"/>
            <p:custDataLst>
              <p:tags r:id="rId1"/>
            </p:custDataLst>
          </p:nvPr>
        </p:nvSpPr>
        <p:spPr>
          <a:xfrm>
            <a:off x="0" y="-114299"/>
            <a:ext cx="12192000" cy="1277814"/>
          </a:xfrm>
          <a:solidFill>
            <a:srgbClr val="C00000"/>
          </a:solidFill>
        </p:spPr>
        <p:txBody>
          <a:bodyPr>
            <a:normAutofit/>
          </a:bodyPr>
          <a:lstStyle/>
          <a:p>
            <a:r>
              <a:rPr lang="fr-CA" b="1" dirty="0">
                <a:solidFill>
                  <a:schemeClr val="bg1"/>
                </a:solidFill>
              </a:rPr>
              <a:t> </a:t>
            </a:r>
            <a:r>
              <a:rPr lang="fr-CA" sz="5400" b="1" dirty="0">
                <a:solidFill>
                  <a:schemeClr val="bg1"/>
                </a:solidFill>
              </a:rPr>
              <a:t>Plan d’action</a:t>
            </a:r>
            <a:endParaRPr lang="fr-CA" sz="4900" b="1" dirty="0">
              <a:solidFill>
                <a:schemeClr val="bg1"/>
              </a:solidFill>
            </a:endParaRPr>
          </a:p>
        </p:txBody>
      </p:sp>
      <p:sp>
        <p:nvSpPr>
          <p:cNvPr id="7" name="Organigramme : Connecteur 6">
            <a:extLst>
              <a:ext uri="{FF2B5EF4-FFF2-40B4-BE49-F238E27FC236}">
                <a16:creationId xmlns:a16="http://schemas.microsoft.com/office/drawing/2014/main" xmlns="" id="{DD433259-DAC0-428A-8586-811690BEEB3B}"/>
              </a:ext>
            </a:extLst>
          </p:cNvPr>
          <p:cNvSpPr/>
          <p:nvPr>
            <p:custDataLst>
              <p:tags r:id="rId2"/>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6760ABF7-C433-473A-8B6B-995EB10C153F}"/>
              </a:ext>
            </a:extLst>
          </p:cNvPr>
          <p:cNvPicPr>
            <a:picLocks noChangeAspect="1"/>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
        <p:nvSpPr>
          <p:cNvPr id="6" name="Espace réservé du numéro de diapositive 5">
            <a:extLst>
              <a:ext uri="{FF2B5EF4-FFF2-40B4-BE49-F238E27FC236}">
                <a16:creationId xmlns:a16="http://schemas.microsoft.com/office/drawing/2014/main" xmlns="" id="{D7B13A32-C19A-4A0E-A771-B446706E1CEB}"/>
              </a:ext>
            </a:extLst>
          </p:cNvPr>
          <p:cNvSpPr>
            <a:spLocks noGrp="1"/>
          </p:cNvSpPr>
          <p:nvPr>
            <p:ph type="sldNum" sz="quarter" idx="12"/>
            <p:custDataLst>
              <p:tags r:id="rId4"/>
            </p:custDataLst>
          </p:nvPr>
        </p:nvSpPr>
        <p:spPr>
          <a:xfrm>
            <a:off x="333375" y="6490216"/>
            <a:ext cx="2743200" cy="365125"/>
          </a:xfrm>
        </p:spPr>
        <p:txBody>
          <a:bodyPr/>
          <a:lstStyle/>
          <a:p>
            <a:pPr algn="l"/>
            <a:fld id="{AFB2CB2A-23AB-4463-9B75-1EA2508A8D3C}" type="slidenum">
              <a:rPr lang="fr-CA" smtClean="0"/>
              <a:pPr algn="l"/>
              <a:t>33</a:t>
            </a:fld>
            <a:endParaRPr lang="fr-CA" dirty="0"/>
          </a:p>
        </p:txBody>
      </p:sp>
      <p:sp>
        <p:nvSpPr>
          <p:cNvPr id="9" name="ZoneTexte 8">
            <a:extLst>
              <a:ext uri="{FF2B5EF4-FFF2-40B4-BE49-F238E27FC236}">
                <a16:creationId xmlns:a16="http://schemas.microsoft.com/office/drawing/2014/main" xmlns="" id="{2547ED90-3FFB-4FBC-B837-B61153D2DA53}"/>
              </a:ext>
            </a:extLst>
          </p:cNvPr>
          <p:cNvSpPr txBox="1"/>
          <p:nvPr>
            <p:custDataLst>
              <p:tags r:id="rId5"/>
            </p:custDataLst>
          </p:nvPr>
        </p:nvSpPr>
        <p:spPr>
          <a:xfrm>
            <a:off x="7820025" y="6486009"/>
            <a:ext cx="4038600" cy="369332"/>
          </a:xfrm>
          <a:prstGeom prst="rect">
            <a:avLst/>
          </a:prstGeom>
          <a:noFill/>
        </p:spPr>
        <p:txBody>
          <a:bodyPr wrap="square" rtlCol="0">
            <a:spAutoFit/>
          </a:bodyPr>
          <a:lstStyle/>
          <a:p>
            <a:r>
              <a:rPr lang="fr-CA" b="1" dirty="0">
                <a:solidFill>
                  <a:srgbClr val="2482C8"/>
                </a:solidFill>
              </a:rPr>
              <a:t>MAINTIEN DE L'ÉQUITÉ SALARIALE</a:t>
            </a:r>
          </a:p>
        </p:txBody>
      </p:sp>
      <p:sp>
        <p:nvSpPr>
          <p:cNvPr id="10" name="Espace réservé du contenu 2">
            <a:extLst>
              <a:ext uri="{FF2B5EF4-FFF2-40B4-BE49-F238E27FC236}">
                <a16:creationId xmlns:a16="http://schemas.microsoft.com/office/drawing/2014/main" xmlns="" id="{2A7342E6-61E1-4AFB-AA0E-FAC6939F604B}"/>
              </a:ext>
            </a:extLst>
          </p:cNvPr>
          <p:cNvSpPr>
            <a:spLocks noGrp="1"/>
          </p:cNvSpPr>
          <p:nvPr>
            <p:ph idx="1"/>
            <p:custDataLst>
              <p:tags r:id="rId6"/>
            </p:custDataLst>
          </p:nvPr>
        </p:nvSpPr>
        <p:spPr>
          <a:xfrm>
            <a:off x="333375" y="1866720"/>
            <a:ext cx="11507950" cy="4651954"/>
          </a:xfrm>
        </p:spPr>
        <p:txBody>
          <a:bodyPr>
            <a:normAutofit/>
          </a:bodyPr>
          <a:lstStyle/>
          <a:p>
            <a:pPr marL="0" indent="0">
              <a:buNone/>
            </a:pPr>
            <a:endParaRPr lang="fr-CA" b="1" u="sng" dirty="0"/>
          </a:p>
          <a:p>
            <a:pPr marL="0" indent="0" algn="ctr">
              <a:buNone/>
            </a:pPr>
            <a:r>
              <a:rPr lang="fr-CA" sz="3000" b="1" u="sng" dirty="0"/>
              <a:t>Prévoir une phase II pour l’hiver 2022</a:t>
            </a:r>
          </a:p>
          <a:p>
            <a:pPr marL="0" indent="0" algn="ctr">
              <a:buNone/>
            </a:pPr>
            <a:endParaRPr lang="fr-CA" b="1" u="sng" strike="sngStrike" dirty="0"/>
          </a:p>
          <a:p>
            <a:pPr marL="0" indent="0" algn="ctr">
              <a:buNone/>
            </a:pPr>
            <a:r>
              <a:rPr lang="fr-CA" dirty="0"/>
              <a:t>Intensification des actions à venir</a:t>
            </a:r>
          </a:p>
          <a:p>
            <a:pPr marL="0" indent="0">
              <a:buNone/>
            </a:pPr>
            <a:endParaRPr lang="fr-CA" dirty="0"/>
          </a:p>
          <a:p>
            <a:pPr>
              <a:lnSpc>
                <a:spcPct val="150000"/>
              </a:lnSpc>
            </a:pPr>
            <a:endParaRPr lang="fr-CA" dirty="0"/>
          </a:p>
        </p:txBody>
      </p:sp>
    </p:spTree>
    <p:extLst>
      <p:ext uri="{BB962C8B-B14F-4D97-AF65-F5344CB8AC3E}">
        <p14:creationId xmlns:p14="http://schemas.microsoft.com/office/powerpoint/2010/main" val="12659117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2C64EB74-D5A9-4159-B6AC-A697FC59D56D}"/>
              </a:ext>
            </a:extLst>
          </p:cNvPr>
          <p:cNvSpPr>
            <a:spLocks noGrp="1"/>
          </p:cNvSpPr>
          <p:nvPr>
            <p:ph type="title"/>
            <p:custDataLst>
              <p:tags r:id="rId1"/>
            </p:custDataLst>
          </p:nvPr>
        </p:nvSpPr>
        <p:spPr>
          <a:xfrm>
            <a:off x="0" y="-76199"/>
            <a:ext cx="12192000" cy="1277814"/>
          </a:xfrm>
          <a:solidFill>
            <a:srgbClr val="2482C8"/>
          </a:solidFill>
        </p:spPr>
        <p:txBody>
          <a:bodyPr>
            <a:normAutofit/>
          </a:bodyPr>
          <a:lstStyle/>
          <a:p>
            <a:r>
              <a:rPr lang="fr-CA" b="1" dirty="0">
                <a:solidFill>
                  <a:schemeClr val="bg1"/>
                </a:solidFill>
              </a:rPr>
              <a:t> </a:t>
            </a:r>
          </a:p>
        </p:txBody>
      </p:sp>
      <p:sp>
        <p:nvSpPr>
          <p:cNvPr id="7" name="Organigramme : Connecteur 6">
            <a:extLst>
              <a:ext uri="{FF2B5EF4-FFF2-40B4-BE49-F238E27FC236}">
                <a16:creationId xmlns:a16="http://schemas.microsoft.com/office/drawing/2014/main" xmlns="" id="{DD433259-DAC0-428A-8586-811690BEEB3B}"/>
              </a:ext>
            </a:extLst>
          </p:cNvPr>
          <p:cNvSpPr/>
          <p:nvPr>
            <p:custDataLst>
              <p:tags r:id="rId2"/>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6760ABF7-C433-473A-8B6B-995EB10C153F}"/>
              </a:ext>
            </a:extLst>
          </p:cNvPr>
          <p:cNvPicPr>
            <a:picLocks noChangeAspect="1"/>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
        <p:nvSpPr>
          <p:cNvPr id="3" name="Espace réservé du contenu 2">
            <a:extLst>
              <a:ext uri="{FF2B5EF4-FFF2-40B4-BE49-F238E27FC236}">
                <a16:creationId xmlns:a16="http://schemas.microsoft.com/office/drawing/2014/main" xmlns="" id="{381218C4-ED33-4BBF-B8DC-14AB11996E25}"/>
              </a:ext>
            </a:extLst>
          </p:cNvPr>
          <p:cNvSpPr>
            <a:spLocks noGrp="1"/>
          </p:cNvSpPr>
          <p:nvPr>
            <p:ph idx="1"/>
            <p:custDataLst>
              <p:tags r:id="rId4"/>
            </p:custDataLst>
          </p:nvPr>
        </p:nvSpPr>
        <p:spPr>
          <a:xfrm>
            <a:off x="333375" y="1866720"/>
            <a:ext cx="11507950" cy="4651954"/>
          </a:xfrm>
        </p:spPr>
        <p:txBody>
          <a:bodyPr>
            <a:normAutofit/>
          </a:bodyPr>
          <a:lstStyle/>
          <a:p>
            <a:pPr algn="ctr">
              <a:buNone/>
            </a:pPr>
            <a:endParaRPr lang="fr-CA" sz="6000" b="1" dirty="0">
              <a:solidFill>
                <a:srgbClr val="2482C8"/>
              </a:solidFill>
            </a:endParaRPr>
          </a:p>
          <a:p>
            <a:pPr algn="ctr">
              <a:buNone/>
            </a:pPr>
            <a:r>
              <a:rPr lang="fr-CA" sz="6000" b="1" dirty="0">
                <a:solidFill>
                  <a:srgbClr val="002060"/>
                </a:solidFill>
              </a:rPr>
              <a:t>QUESTIONS ET RÉPONSES</a:t>
            </a:r>
            <a:endParaRPr lang="fr-CA" sz="6000" dirty="0">
              <a:solidFill>
                <a:srgbClr val="002060"/>
              </a:solidFill>
            </a:endParaRPr>
          </a:p>
          <a:p>
            <a:pPr marL="0" indent="0">
              <a:lnSpc>
                <a:spcPct val="150000"/>
              </a:lnSpc>
              <a:buNone/>
            </a:pPr>
            <a:endParaRPr lang="fr-CA" dirty="0"/>
          </a:p>
        </p:txBody>
      </p:sp>
      <p:sp>
        <p:nvSpPr>
          <p:cNvPr id="6" name="Espace réservé du numéro de diapositive 5">
            <a:extLst>
              <a:ext uri="{FF2B5EF4-FFF2-40B4-BE49-F238E27FC236}">
                <a16:creationId xmlns:a16="http://schemas.microsoft.com/office/drawing/2014/main" xmlns="" id="{D7B13A32-C19A-4A0E-A771-B446706E1CEB}"/>
              </a:ext>
            </a:extLst>
          </p:cNvPr>
          <p:cNvSpPr>
            <a:spLocks noGrp="1"/>
          </p:cNvSpPr>
          <p:nvPr>
            <p:ph type="sldNum" sz="quarter" idx="12"/>
            <p:custDataLst>
              <p:tags r:id="rId5"/>
            </p:custDataLst>
          </p:nvPr>
        </p:nvSpPr>
        <p:spPr>
          <a:xfrm>
            <a:off x="333375" y="6490216"/>
            <a:ext cx="2743200" cy="365125"/>
          </a:xfrm>
        </p:spPr>
        <p:txBody>
          <a:bodyPr/>
          <a:lstStyle/>
          <a:p>
            <a:pPr algn="l"/>
            <a:fld id="{AFB2CB2A-23AB-4463-9B75-1EA2508A8D3C}" type="slidenum">
              <a:rPr lang="fr-CA" smtClean="0"/>
              <a:pPr algn="l"/>
              <a:t>34</a:t>
            </a:fld>
            <a:endParaRPr lang="fr-CA" dirty="0"/>
          </a:p>
        </p:txBody>
      </p:sp>
      <p:sp>
        <p:nvSpPr>
          <p:cNvPr id="9" name="ZoneTexte 8">
            <a:extLst>
              <a:ext uri="{FF2B5EF4-FFF2-40B4-BE49-F238E27FC236}">
                <a16:creationId xmlns:a16="http://schemas.microsoft.com/office/drawing/2014/main" xmlns="" id="{2547ED90-3FFB-4FBC-B837-B61153D2DA53}"/>
              </a:ext>
            </a:extLst>
          </p:cNvPr>
          <p:cNvSpPr txBox="1"/>
          <p:nvPr>
            <p:custDataLst>
              <p:tags r:id="rId6"/>
            </p:custDataLst>
          </p:nvPr>
        </p:nvSpPr>
        <p:spPr>
          <a:xfrm>
            <a:off x="7820025" y="6486009"/>
            <a:ext cx="4038600" cy="369332"/>
          </a:xfrm>
          <a:prstGeom prst="rect">
            <a:avLst/>
          </a:prstGeom>
          <a:noFill/>
        </p:spPr>
        <p:txBody>
          <a:bodyPr wrap="square" rtlCol="0">
            <a:spAutoFit/>
          </a:bodyPr>
          <a:lstStyle/>
          <a:p>
            <a:r>
              <a:rPr lang="fr-CA" b="1" dirty="0">
                <a:solidFill>
                  <a:srgbClr val="2482C8"/>
                </a:solidFill>
              </a:rPr>
              <a:t>MAINTIEN DE L'ÉQUITÉ SALARIALE</a:t>
            </a:r>
          </a:p>
        </p:txBody>
      </p:sp>
    </p:spTree>
    <p:extLst>
      <p:ext uri="{BB962C8B-B14F-4D97-AF65-F5344CB8AC3E}">
        <p14:creationId xmlns:p14="http://schemas.microsoft.com/office/powerpoint/2010/main" val="6895775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2C64EB74-D5A9-4159-B6AC-A697FC59D56D}"/>
              </a:ext>
            </a:extLst>
          </p:cNvPr>
          <p:cNvSpPr>
            <a:spLocks noGrp="1"/>
          </p:cNvSpPr>
          <p:nvPr>
            <p:ph type="title"/>
            <p:custDataLst>
              <p:tags r:id="rId1"/>
            </p:custDataLst>
          </p:nvPr>
        </p:nvSpPr>
        <p:spPr>
          <a:xfrm>
            <a:off x="0" y="-76199"/>
            <a:ext cx="12192000" cy="1277814"/>
          </a:xfrm>
          <a:solidFill>
            <a:srgbClr val="2482C8"/>
          </a:solidFill>
        </p:spPr>
        <p:txBody>
          <a:bodyPr>
            <a:normAutofit/>
          </a:bodyPr>
          <a:lstStyle/>
          <a:p>
            <a:r>
              <a:rPr lang="fr-CA" b="1" dirty="0">
                <a:solidFill>
                  <a:schemeClr val="bg1"/>
                </a:solidFill>
              </a:rPr>
              <a:t> Fédération de la santé et des services sociaux</a:t>
            </a:r>
          </a:p>
        </p:txBody>
      </p:sp>
      <p:sp>
        <p:nvSpPr>
          <p:cNvPr id="7" name="Organigramme : Connecteur 6">
            <a:extLst>
              <a:ext uri="{FF2B5EF4-FFF2-40B4-BE49-F238E27FC236}">
                <a16:creationId xmlns:a16="http://schemas.microsoft.com/office/drawing/2014/main" xmlns="" id="{DD433259-DAC0-428A-8586-811690BEEB3B}"/>
              </a:ext>
            </a:extLst>
          </p:cNvPr>
          <p:cNvSpPr/>
          <p:nvPr>
            <p:custDataLst>
              <p:tags r:id="rId2"/>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6760ABF7-C433-473A-8B6B-995EB10C153F}"/>
              </a:ext>
            </a:extLst>
          </p:cNvPr>
          <p:cNvPicPr>
            <a:picLocks noChangeAspect="1"/>
          </p:cNvPicPr>
          <p:nvPr>
            <p:custDataLst>
              <p:tags r:id="rId3"/>
            </p:custDataLst>
          </p:nvPr>
        </p:nvPicPr>
        <p:blipFill>
          <a:blip r:embed="rId9"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
        <p:nvSpPr>
          <p:cNvPr id="3" name="Espace réservé du contenu 2">
            <a:extLst>
              <a:ext uri="{FF2B5EF4-FFF2-40B4-BE49-F238E27FC236}">
                <a16:creationId xmlns:a16="http://schemas.microsoft.com/office/drawing/2014/main" xmlns="" id="{381218C4-ED33-4BBF-B8DC-14AB11996E25}"/>
              </a:ext>
            </a:extLst>
          </p:cNvPr>
          <p:cNvSpPr>
            <a:spLocks noGrp="1"/>
          </p:cNvSpPr>
          <p:nvPr>
            <p:ph idx="1"/>
            <p:custDataLst>
              <p:tags r:id="rId4"/>
            </p:custDataLst>
          </p:nvPr>
        </p:nvSpPr>
        <p:spPr>
          <a:xfrm>
            <a:off x="333375" y="1866720"/>
            <a:ext cx="11507950" cy="4651954"/>
          </a:xfrm>
        </p:spPr>
        <p:txBody>
          <a:bodyPr>
            <a:normAutofit/>
          </a:bodyPr>
          <a:lstStyle/>
          <a:p>
            <a:pPr algn="ctr">
              <a:buNone/>
            </a:pPr>
            <a:endParaRPr lang="fr-CA" sz="6000" b="1" dirty="0">
              <a:solidFill>
                <a:srgbClr val="2482C8"/>
              </a:solidFill>
            </a:endParaRPr>
          </a:p>
          <a:p>
            <a:pPr marL="0" indent="0">
              <a:lnSpc>
                <a:spcPct val="150000"/>
              </a:lnSpc>
              <a:buNone/>
            </a:pPr>
            <a:endParaRPr lang="fr-CA" dirty="0"/>
          </a:p>
        </p:txBody>
      </p:sp>
      <p:sp>
        <p:nvSpPr>
          <p:cNvPr id="6" name="Espace réservé du numéro de diapositive 5">
            <a:extLst>
              <a:ext uri="{FF2B5EF4-FFF2-40B4-BE49-F238E27FC236}">
                <a16:creationId xmlns:a16="http://schemas.microsoft.com/office/drawing/2014/main" xmlns="" id="{D7B13A32-C19A-4A0E-A771-B446706E1CEB}"/>
              </a:ext>
            </a:extLst>
          </p:cNvPr>
          <p:cNvSpPr>
            <a:spLocks noGrp="1"/>
          </p:cNvSpPr>
          <p:nvPr>
            <p:ph type="sldNum" sz="quarter" idx="12"/>
            <p:custDataLst>
              <p:tags r:id="rId5"/>
            </p:custDataLst>
          </p:nvPr>
        </p:nvSpPr>
        <p:spPr>
          <a:xfrm>
            <a:off x="333375" y="6490216"/>
            <a:ext cx="2743200" cy="365125"/>
          </a:xfrm>
        </p:spPr>
        <p:txBody>
          <a:bodyPr/>
          <a:lstStyle/>
          <a:p>
            <a:pPr algn="l"/>
            <a:fld id="{AFB2CB2A-23AB-4463-9B75-1EA2508A8D3C}" type="slidenum">
              <a:rPr lang="fr-CA" smtClean="0"/>
              <a:pPr algn="l"/>
              <a:t>35</a:t>
            </a:fld>
            <a:endParaRPr lang="fr-CA" dirty="0"/>
          </a:p>
        </p:txBody>
      </p:sp>
      <p:sp>
        <p:nvSpPr>
          <p:cNvPr id="9" name="ZoneTexte 8">
            <a:extLst>
              <a:ext uri="{FF2B5EF4-FFF2-40B4-BE49-F238E27FC236}">
                <a16:creationId xmlns:a16="http://schemas.microsoft.com/office/drawing/2014/main" xmlns="" id="{2547ED90-3FFB-4FBC-B837-B61153D2DA53}"/>
              </a:ext>
            </a:extLst>
          </p:cNvPr>
          <p:cNvSpPr txBox="1"/>
          <p:nvPr>
            <p:custDataLst>
              <p:tags r:id="rId6"/>
            </p:custDataLst>
          </p:nvPr>
        </p:nvSpPr>
        <p:spPr>
          <a:xfrm>
            <a:off x="7820025" y="6486009"/>
            <a:ext cx="4038600" cy="369332"/>
          </a:xfrm>
          <a:prstGeom prst="rect">
            <a:avLst/>
          </a:prstGeom>
          <a:noFill/>
        </p:spPr>
        <p:txBody>
          <a:bodyPr wrap="square" rtlCol="0">
            <a:spAutoFit/>
          </a:bodyPr>
          <a:lstStyle/>
          <a:p>
            <a:r>
              <a:rPr lang="fr-CA" b="1" dirty="0">
                <a:solidFill>
                  <a:srgbClr val="2482C8"/>
                </a:solidFill>
              </a:rPr>
              <a:t>MAINTIEN DE L'ÉQUITÉ SALARIALE</a:t>
            </a:r>
          </a:p>
        </p:txBody>
      </p:sp>
      <p:pic>
        <p:nvPicPr>
          <p:cNvPr id="10" name="Picture 1">
            <a:extLst>
              <a:ext uri="{FF2B5EF4-FFF2-40B4-BE49-F238E27FC236}">
                <a16:creationId xmlns:a16="http://schemas.microsoft.com/office/drawing/2014/main" xmlns="" id="{06312BCC-75EE-4643-AE32-0FDBADA94AFD}"/>
              </a:ext>
            </a:extLst>
          </p:cNvPr>
          <p:cNvPicPr>
            <a:picLocks noChangeAspect="1" noChangeArrowheads="1"/>
          </p:cNvPicPr>
          <p:nvPr>
            <p:custDataLst>
              <p:tags r:id="rId7"/>
            </p:custDataLst>
          </p:nvPr>
        </p:nvPicPr>
        <p:blipFill>
          <a:blip r:embed="rId10" cstate="print"/>
          <a:srcRect/>
          <a:stretch>
            <a:fillRect/>
          </a:stretch>
        </p:blipFill>
        <p:spPr bwMode="auto">
          <a:xfrm>
            <a:off x="3324406" y="1671141"/>
            <a:ext cx="5035822" cy="4482316"/>
          </a:xfrm>
          <a:prstGeom prst="rect">
            <a:avLst/>
          </a:prstGeom>
          <a:noFill/>
          <a:ln w="9525">
            <a:noFill/>
            <a:miter lim="800000"/>
            <a:headEnd/>
            <a:tailEnd/>
          </a:ln>
          <a:effectLst/>
        </p:spPr>
      </p:pic>
    </p:spTree>
    <p:extLst>
      <p:ext uri="{BB962C8B-B14F-4D97-AF65-F5344CB8AC3E}">
        <p14:creationId xmlns:p14="http://schemas.microsoft.com/office/powerpoint/2010/main" val="4036718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2C64EB74-D5A9-4159-B6AC-A697FC59D56D}"/>
              </a:ext>
            </a:extLst>
          </p:cNvPr>
          <p:cNvSpPr>
            <a:spLocks noGrp="1"/>
          </p:cNvSpPr>
          <p:nvPr>
            <p:ph type="title"/>
            <p:custDataLst>
              <p:tags r:id="rId1"/>
            </p:custDataLst>
          </p:nvPr>
        </p:nvSpPr>
        <p:spPr>
          <a:xfrm>
            <a:off x="0" y="-76199"/>
            <a:ext cx="12192000" cy="1277814"/>
          </a:xfrm>
          <a:solidFill>
            <a:srgbClr val="2482C8"/>
          </a:solidFill>
        </p:spPr>
        <p:txBody>
          <a:bodyPr>
            <a:normAutofit/>
          </a:bodyPr>
          <a:lstStyle/>
          <a:p>
            <a:r>
              <a:rPr lang="fr-CA" b="1" dirty="0">
                <a:solidFill>
                  <a:schemeClr val="bg1"/>
                </a:solidFill>
              </a:rPr>
              <a:t> L'état de situation </a:t>
            </a:r>
          </a:p>
        </p:txBody>
      </p:sp>
      <p:sp>
        <p:nvSpPr>
          <p:cNvPr id="7" name="Organigramme : Connecteur 6">
            <a:extLst>
              <a:ext uri="{FF2B5EF4-FFF2-40B4-BE49-F238E27FC236}">
                <a16:creationId xmlns:a16="http://schemas.microsoft.com/office/drawing/2014/main" xmlns="" id="{DD433259-DAC0-428A-8586-811690BEEB3B}"/>
              </a:ext>
            </a:extLst>
          </p:cNvPr>
          <p:cNvSpPr/>
          <p:nvPr>
            <p:custDataLst>
              <p:tags r:id="rId2"/>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6760ABF7-C433-473A-8B6B-995EB10C153F}"/>
              </a:ext>
            </a:extLst>
          </p:cNvPr>
          <p:cNvPicPr>
            <a:picLocks noChangeAspect="1"/>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
        <p:nvSpPr>
          <p:cNvPr id="3" name="Espace réservé du contenu 2">
            <a:extLst>
              <a:ext uri="{FF2B5EF4-FFF2-40B4-BE49-F238E27FC236}">
                <a16:creationId xmlns:a16="http://schemas.microsoft.com/office/drawing/2014/main" xmlns="" id="{381218C4-ED33-4BBF-B8DC-14AB11996E25}"/>
              </a:ext>
            </a:extLst>
          </p:cNvPr>
          <p:cNvSpPr>
            <a:spLocks noGrp="1"/>
          </p:cNvSpPr>
          <p:nvPr>
            <p:ph idx="1"/>
            <p:custDataLst>
              <p:tags r:id="rId4"/>
            </p:custDataLst>
          </p:nvPr>
        </p:nvSpPr>
        <p:spPr>
          <a:xfrm>
            <a:off x="333375" y="1864905"/>
            <a:ext cx="11507950" cy="4351338"/>
          </a:xfrm>
        </p:spPr>
        <p:txBody>
          <a:bodyPr vert="horz" lIns="91440" tIns="45720" rIns="91440" bIns="45720" rtlCol="0" anchor="t">
            <a:normAutofit/>
          </a:bodyPr>
          <a:lstStyle/>
          <a:p>
            <a:pPr marL="0" indent="0" algn="just">
              <a:buNone/>
            </a:pPr>
            <a:r>
              <a:rPr lang="fr-FR" sz="2500" b="1" dirty="0">
                <a:ea typeface="+mn-lt"/>
                <a:cs typeface="+mn-lt"/>
              </a:rPr>
              <a:t>Médiation :   </a:t>
            </a:r>
          </a:p>
          <a:p>
            <a:pPr marL="444500" indent="-261938"/>
            <a:r>
              <a:rPr lang="fr-FR" sz="2500" dirty="0">
                <a:ea typeface="+mn-lt"/>
                <a:cs typeface="+mn-lt"/>
              </a:rPr>
              <a:t>Il y a eu 2 conciliations avec le Conseil du trésor en présence de médiateurs de la CNESST</a:t>
            </a:r>
          </a:p>
          <a:p>
            <a:pPr marL="444500" indent="-261938" algn="just"/>
            <a:r>
              <a:rPr lang="fr-FR" sz="2500" dirty="0">
                <a:ea typeface="+mn-lt"/>
                <a:cs typeface="+mn-lt"/>
              </a:rPr>
              <a:t>Il y a eu une reprise des échanges en parallèle de la négociation en 2021 </a:t>
            </a:r>
          </a:p>
          <a:p>
            <a:pPr marL="444500" indent="-261938" algn="just">
              <a:buNone/>
            </a:pPr>
            <a:endParaRPr lang="fr-FR" sz="2500" dirty="0">
              <a:ea typeface="+mn-lt"/>
              <a:cs typeface="+mn-lt"/>
            </a:endParaRPr>
          </a:p>
          <a:p>
            <a:pPr marL="0" indent="0">
              <a:buNone/>
            </a:pPr>
            <a:r>
              <a:rPr lang="fr-FR" sz="2600" dirty="0">
                <a:ea typeface="+mn-lt"/>
                <a:cs typeface="+mn-lt"/>
              </a:rPr>
              <a:t>Malgré toutes ces tentatives de parvenir à un règlement satisfaisant, le Conseil du trésor refuse toujours de reconnaître la discrimination salariale pour votre profession.</a:t>
            </a:r>
            <a:endParaRPr lang="fr-CA" sz="2600" dirty="0">
              <a:cs typeface="Calibri"/>
            </a:endParaRPr>
          </a:p>
        </p:txBody>
      </p:sp>
      <p:sp>
        <p:nvSpPr>
          <p:cNvPr id="6" name="Espace réservé du numéro de diapositive 5">
            <a:extLst>
              <a:ext uri="{FF2B5EF4-FFF2-40B4-BE49-F238E27FC236}">
                <a16:creationId xmlns:a16="http://schemas.microsoft.com/office/drawing/2014/main" xmlns="" id="{D7B13A32-C19A-4A0E-A771-B446706E1CEB}"/>
              </a:ext>
            </a:extLst>
          </p:cNvPr>
          <p:cNvSpPr>
            <a:spLocks noGrp="1"/>
          </p:cNvSpPr>
          <p:nvPr>
            <p:ph type="sldNum" sz="quarter" idx="12"/>
            <p:custDataLst>
              <p:tags r:id="rId5"/>
            </p:custDataLst>
          </p:nvPr>
        </p:nvSpPr>
        <p:spPr>
          <a:xfrm>
            <a:off x="333375" y="6482605"/>
            <a:ext cx="2743200" cy="365125"/>
          </a:xfrm>
        </p:spPr>
        <p:txBody>
          <a:bodyPr/>
          <a:lstStyle/>
          <a:p>
            <a:pPr algn="l"/>
            <a:fld id="{AFB2CB2A-23AB-4463-9B75-1EA2508A8D3C}" type="slidenum">
              <a:rPr lang="fr-CA" smtClean="0"/>
              <a:pPr algn="l"/>
              <a:t>4</a:t>
            </a:fld>
            <a:endParaRPr lang="fr-CA" dirty="0"/>
          </a:p>
        </p:txBody>
      </p:sp>
      <p:sp>
        <p:nvSpPr>
          <p:cNvPr id="9" name="ZoneTexte 8">
            <a:extLst>
              <a:ext uri="{FF2B5EF4-FFF2-40B4-BE49-F238E27FC236}">
                <a16:creationId xmlns:a16="http://schemas.microsoft.com/office/drawing/2014/main" xmlns="" id="{2547ED90-3FFB-4FBC-B837-B61153D2DA53}"/>
              </a:ext>
            </a:extLst>
          </p:cNvPr>
          <p:cNvSpPr txBox="1"/>
          <p:nvPr>
            <p:custDataLst>
              <p:tags r:id="rId6"/>
            </p:custDataLst>
          </p:nvPr>
        </p:nvSpPr>
        <p:spPr>
          <a:xfrm>
            <a:off x="7820025" y="6488668"/>
            <a:ext cx="4038600" cy="369332"/>
          </a:xfrm>
          <a:prstGeom prst="rect">
            <a:avLst/>
          </a:prstGeom>
          <a:noFill/>
        </p:spPr>
        <p:txBody>
          <a:bodyPr wrap="square" rtlCol="0">
            <a:spAutoFit/>
          </a:bodyPr>
          <a:lstStyle/>
          <a:p>
            <a:r>
              <a:rPr lang="fr-CA" b="1" dirty="0">
                <a:solidFill>
                  <a:srgbClr val="2482C8"/>
                </a:solidFill>
              </a:rPr>
              <a:t>MAINTIEN DE L'ÉQUITÉ SALARIALE</a:t>
            </a:r>
          </a:p>
        </p:txBody>
      </p:sp>
    </p:spTree>
    <p:extLst>
      <p:ext uri="{BB962C8B-B14F-4D97-AF65-F5344CB8AC3E}">
        <p14:creationId xmlns:p14="http://schemas.microsoft.com/office/powerpoint/2010/main" val="463972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2C64EB74-D5A9-4159-B6AC-A697FC59D56D}"/>
              </a:ext>
            </a:extLst>
          </p:cNvPr>
          <p:cNvSpPr>
            <a:spLocks noGrp="1"/>
          </p:cNvSpPr>
          <p:nvPr>
            <p:ph type="title"/>
            <p:custDataLst>
              <p:tags r:id="rId1"/>
            </p:custDataLst>
          </p:nvPr>
        </p:nvSpPr>
        <p:spPr>
          <a:xfrm>
            <a:off x="0" y="-76199"/>
            <a:ext cx="12192000" cy="1277814"/>
          </a:xfrm>
          <a:solidFill>
            <a:srgbClr val="2482C8"/>
          </a:solidFill>
        </p:spPr>
        <p:txBody>
          <a:bodyPr>
            <a:normAutofit/>
          </a:bodyPr>
          <a:lstStyle/>
          <a:p>
            <a:r>
              <a:rPr lang="fr-CA" b="1" dirty="0">
                <a:solidFill>
                  <a:schemeClr val="bg1"/>
                </a:solidFill>
              </a:rPr>
              <a:t> L'état de situation </a:t>
            </a:r>
          </a:p>
        </p:txBody>
      </p:sp>
      <p:sp>
        <p:nvSpPr>
          <p:cNvPr id="7" name="Organigramme : Connecteur 6">
            <a:extLst>
              <a:ext uri="{FF2B5EF4-FFF2-40B4-BE49-F238E27FC236}">
                <a16:creationId xmlns:a16="http://schemas.microsoft.com/office/drawing/2014/main" xmlns="" id="{DD433259-DAC0-428A-8586-811690BEEB3B}"/>
              </a:ext>
            </a:extLst>
          </p:cNvPr>
          <p:cNvSpPr/>
          <p:nvPr>
            <p:custDataLst>
              <p:tags r:id="rId2"/>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6760ABF7-C433-473A-8B6B-995EB10C153F}"/>
              </a:ext>
            </a:extLst>
          </p:cNvPr>
          <p:cNvPicPr>
            <a:picLocks noChangeAspect="1"/>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
        <p:nvSpPr>
          <p:cNvPr id="3" name="Espace réservé du contenu 2">
            <a:extLst>
              <a:ext uri="{FF2B5EF4-FFF2-40B4-BE49-F238E27FC236}">
                <a16:creationId xmlns:a16="http://schemas.microsoft.com/office/drawing/2014/main" xmlns="" id="{381218C4-ED33-4BBF-B8DC-14AB11996E25}"/>
              </a:ext>
            </a:extLst>
          </p:cNvPr>
          <p:cNvSpPr>
            <a:spLocks noGrp="1"/>
          </p:cNvSpPr>
          <p:nvPr>
            <p:ph idx="1"/>
            <p:custDataLst>
              <p:tags r:id="rId4"/>
            </p:custDataLst>
          </p:nvPr>
        </p:nvSpPr>
        <p:spPr>
          <a:xfrm>
            <a:off x="333375" y="1864905"/>
            <a:ext cx="11507950" cy="4693900"/>
          </a:xfrm>
        </p:spPr>
        <p:txBody>
          <a:bodyPr vert="horz" lIns="91440" tIns="45720" rIns="91440" bIns="45720" rtlCol="0" anchor="t">
            <a:normAutofit fontScale="92500" lnSpcReduction="10000"/>
          </a:bodyPr>
          <a:lstStyle/>
          <a:p>
            <a:pPr marL="228600" lvl="1">
              <a:buNone/>
            </a:pPr>
            <a:r>
              <a:rPr lang="fr-FR" sz="2700" b="1" dirty="0">
                <a:cs typeface="Calibri"/>
              </a:rPr>
              <a:t>Enquête :  </a:t>
            </a:r>
            <a:r>
              <a:rPr lang="fr-FR" sz="2700" dirty="0">
                <a:cs typeface="Calibri"/>
              </a:rPr>
              <a:t>L’enquête de la CNESST est cours et une décision sera rendue </a:t>
            </a:r>
            <a:endParaRPr lang="fr-CA" sz="2700" dirty="0">
              <a:cs typeface="Calibri" panose="020F0502020204030204"/>
            </a:endParaRPr>
          </a:p>
          <a:p>
            <a:pPr>
              <a:spcBef>
                <a:spcPts val="1800"/>
              </a:spcBef>
            </a:pPr>
            <a:r>
              <a:rPr lang="fr-FR" sz="2300" dirty="0">
                <a:ea typeface="+mn-lt"/>
                <a:cs typeface="+mn-lt"/>
              </a:rPr>
              <a:t>L’enquête sert à établir les faits de manière objective. Les personnes enquêtrices recueillent l’information auprès de chacune des parties pour vérifier les affirmations et analyser les preuves en lien avec l’objet de la plainte. </a:t>
            </a:r>
          </a:p>
          <a:p>
            <a:pPr>
              <a:spcBef>
                <a:spcPts val="1800"/>
              </a:spcBef>
            </a:pPr>
            <a:r>
              <a:rPr lang="fr-FR" sz="2300" dirty="0">
                <a:ea typeface="+mn-lt"/>
                <a:cs typeface="+mn-lt"/>
              </a:rPr>
              <a:t>La partie plaignante peut demander en tout temps qu’on arrête le traitement si les modifications apportées par le Conseil du trésor permettent de régler la situation. </a:t>
            </a:r>
          </a:p>
          <a:p>
            <a:pPr>
              <a:spcBef>
                <a:spcPts val="1800"/>
              </a:spcBef>
            </a:pPr>
            <a:r>
              <a:rPr lang="fr-FR" sz="2300" b="1" dirty="0"/>
              <a:t>Si la situation n’est pas réglée : une décision est rendue.</a:t>
            </a:r>
          </a:p>
          <a:p>
            <a:pPr>
              <a:spcBef>
                <a:spcPts val="1800"/>
              </a:spcBef>
            </a:pPr>
            <a:r>
              <a:rPr lang="fr-FR" sz="2300" dirty="0">
                <a:ea typeface="+mn-lt"/>
                <a:cs typeface="+mn-lt"/>
              </a:rPr>
              <a:t>Au terme de l’enquête, les personnes enquêtrices préparent un rapport basé sur les faits recueillis durant l’enquête. Ce rapport est présenté aux autorités désignées à la CNESST (vice-présidente à l’équité salariale et 2 commissaires), qui rendent ensuite la décision.</a:t>
            </a:r>
          </a:p>
          <a:p>
            <a:pPr>
              <a:spcBef>
                <a:spcPts val="1800"/>
              </a:spcBef>
            </a:pPr>
            <a:r>
              <a:rPr lang="fr-FR" sz="2300" dirty="0">
                <a:ea typeface="+mn-lt"/>
                <a:cs typeface="+mn-lt"/>
              </a:rPr>
              <a:t>Le Conseil du trésor et la partie plaignante ont la possibilité de contester la décision en s’adressant au  Tribunal administratif du travail dans un délai de 90 jours suivant la décision.</a:t>
            </a:r>
            <a:endParaRPr lang="fr-FR" sz="2300" dirty="0"/>
          </a:p>
          <a:p>
            <a:pPr lvl="1"/>
            <a:endParaRPr lang="fr-CA" sz="2200" dirty="0">
              <a:cs typeface="Calibri"/>
            </a:endParaRPr>
          </a:p>
          <a:p>
            <a:pPr lvl="1"/>
            <a:endParaRPr lang="fr-CA" dirty="0">
              <a:cs typeface="Calibri"/>
            </a:endParaRPr>
          </a:p>
          <a:p>
            <a:pPr lvl="1"/>
            <a:endParaRPr lang="fr-CA" dirty="0">
              <a:cs typeface="Calibri"/>
            </a:endParaRPr>
          </a:p>
        </p:txBody>
      </p:sp>
      <p:sp>
        <p:nvSpPr>
          <p:cNvPr id="6" name="Espace réservé du numéro de diapositive 5">
            <a:extLst>
              <a:ext uri="{FF2B5EF4-FFF2-40B4-BE49-F238E27FC236}">
                <a16:creationId xmlns:a16="http://schemas.microsoft.com/office/drawing/2014/main" xmlns="" id="{D7B13A32-C19A-4A0E-A771-B446706E1CEB}"/>
              </a:ext>
            </a:extLst>
          </p:cNvPr>
          <p:cNvSpPr>
            <a:spLocks noGrp="1"/>
          </p:cNvSpPr>
          <p:nvPr>
            <p:ph type="sldNum" sz="quarter" idx="12"/>
            <p:custDataLst>
              <p:tags r:id="rId5"/>
            </p:custDataLst>
          </p:nvPr>
        </p:nvSpPr>
        <p:spPr>
          <a:xfrm>
            <a:off x="333375" y="6482605"/>
            <a:ext cx="2743200" cy="365125"/>
          </a:xfrm>
        </p:spPr>
        <p:txBody>
          <a:bodyPr/>
          <a:lstStyle/>
          <a:p>
            <a:pPr algn="l"/>
            <a:fld id="{AFB2CB2A-23AB-4463-9B75-1EA2508A8D3C}" type="slidenum">
              <a:rPr lang="fr-CA" smtClean="0"/>
              <a:pPr algn="l"/>
              <a:t>5</a:t>
            </a:fld>
            <a:endParaRPr lang="fr-CA" dirty="0"/>
          </a:p>
        </p:txBody>
      </p:sp>
      <p:sp>
        <p:nvSpPr>
          <p:cNvPr id="9" name="ZoneTexte 8">
            <a:extLst>
              <a:ext uri="{FF2B5EF4-FFF2-40B4-BE49-F238E27FC236}">
                <a16:creationId xmlns:a16="http://schemas.microsoft.com/office/drawing/2014/main" xmlns="" id="{2547ED90-3FFB-4FBC-B837-B61153D2DA53}"/>
              </a:ext>
            </a:extLst>
          </p:cNvPr>
          <p:cNvSpPr txBox="1"/>
          <p:nvPr>
            <p:custDataLst>
              <p:tags r:id="rId6"/>
            </p:custDataLst>
          </p:nvPr>
        </p:nvSpPr>
        <p:spPr>
          <a:xfrm>
            <a:off x="7820025" y="6488668"/>
            <a:ext cx="4038600" cy="369332"/>
          </a:xfrm>
          <a:prstGeom prst="rect">
            <a:avLst/>
          </a:prstGeom>
          <a:noFill/>
        </p:spPr>
        <p:txBody>
          <a:bodyPr wrap="square" rtlCol="0">
            <a:spAutoFit/>
          </a:bodyPr>
          <a:lstStyle/>
          <a:p>
            <a:r>
              <a:rPr lang="fr-CA" b="1" dirty="0">
                <a:solidFill>
                  <a:srgbClr val="2482C8"/>
                </a:solidFill>
              </a:rPr>
              <a:t>MAINTIEN DE L'ÉQUITÉ SALARIALE</a:t>
            </a:r>
          </a:p>
        </p:txBody>
      </p:sp>
    </p:spTree>
    <p:extLst>
      <p:ext uri="{BB962C8B-B14F-4D97-AF65-F5344CB8AC3E}">
        <p14:creationId xmlns:p14="http://schemas.microsoft.com/office/powerpoint/2010/main" val="4133988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2C64EB74-D5A9-4159-B6AC-A697FC59D56D}"/>
              </a:ext>
            </a:extLst>
          </p:cNvPr>
          <p:cNvSpPr>
            <a:spLocks noGrp="1"/>
          </p:cNvSpPr>
          <p:nvPr>
            <p:ph type="title"/>
            <p:custDataLst>
              <p:tags r:id="rId1"/>
            </p:custDataLst>
          </p:nvPr>
        </p:nvSpPr>
        <p:spPr>
          <a:xfrm>
            <a:off x="0" y="-76199"/>
            <a:ext cx="12192000" cy="1277814"/>
          </a:xfrm>
          <a:solidFill>
            <a:srgbClr val="2482C8"/>
          </a:solidFill>
        </p:spPr>
        <p:txBody>
          <a:bodyPr>
            <a:normAutofit/>
          </a:bodyPr>
          <a:lstStyle/>
          <a:p>
            <a:r>
              <a:rPr lang="fr-CA" b="1" dirty="0">
                <a:solidFill>
                  <a:schemeClr val="bg1"/>
                </a:solidFill>
              </a:rPr>
              <a:t> L’état de situation </a:t>
            </a:r>
          </a:p>
        </p:txBody>
      </p:sp>
      <p:sp>
        <p:nvSpPr>
          <p:cNvPr id="7" name="Organigramme : Connecteur 6">
            <a:extLst>
              <a:ext uri="{FF2B5EF4-FFF2-40B4-BE49-F238E27FC236}">
                <a16:creationId xmlns:a16="http://schemas.microsoft.com/office/drawing/2014/main" xmlns="" id="{DD433259-DAC0-428A-8586-811690BEEB3B}"/>
              </a:ext>
            </a:extLst>
          </p:cNvPr>
          <p:cNvSpPr/>
          <p:nvPr>
            <p:custDataLst>
              <p:tags r:id="rId2"/>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6760ABF7-C433-473A-8B6B-995EB10C153F}"/>
              </a:ext>
            </a:extLst>
          </p:cNvPr>
          <p:cNvPicPr>
            <a:picLocks noChangeAspect="1"/>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
        <p:nvSpPr>
          <p:cNvPr id="3" name="Espace réservé du contenu 2">
            <a:extLst>
              <a:ext uri="{FF2B5EF4-FFF2-40B4-BE49-F238E27FC236}">
                <a16:creationId xmlns:a16="http://schemas.microsoft.com/office/drawing/2014/main" xmlns="" id="{381218C4-ED33-4BBF-B8DC-14AB11996E25}"/>
              </a:ext>
            </a:extLst>
          </p:cNvPr>
          <p:cNvSpPr>
            <a:spLocks noGrp="1"/>
          </p:cNvSpPr>
          <p:nvPr>
            <p:ph idx="1"/>
            <p:custDataLst>
              <p:tags r:id="rId4"/>
            </p:custDataLst>
          </p:nvPr>
        </p:nvSpPr>
        <p:spPr>
          <a:xfrm>
            <a:off x="333375" y="1864905"/>
            <a:ext cx="11507950" cy="4351338"/>
          </a:xfrm>
        </p:spPr>
        <p:txBody>
          <a:bodyPr vert="horz" lIns="91440" tIns="45720" rIns="91440" bIns="45720" rtlCol="0" anchor="t">
            <a:normAutofit/>
          </a:bodyPr>
          <a:lstStyle/>
          <a:p>
            <a:pPr marL="0" lvl="1" indent="0">
              <a:buNone/>
            </a:pPr>
            <a:r>
              <a:rPr lang="fr-CA" sz="2500" dirty="0"/>
              <a:t>Les étapes dans le cadre du processus d’enquête de la CNESST notamment (processus complexe) :</a:t>
            </a:r>
          </a:p>
          <a:p>
            <a:pPr marL="182563" indent="0">
              <a:lnSpc>
                <a:spcPct val="107000"/>
              </a:lnSpc>
              <a:buNone/>
            </a:pPr>
            <a:r>
              <a:rPr lang="fr-CA" sz="2400" dirty="0">
                <a:effectLst/>
                <a:latin typeface="Calibri" panose="020F0502020204030204" pitchFamily="34" charset="0"/>
                <a:ea typeface="Calibri" panose="020F0502020204030204" pitchFamily="34" charset="0"/>
                <a:cs typeface="Calibri" panose="020F0502020204030204" pitchFamily="34" charset="0"/>
              </a:rPr>
              <a:t>1. Les outils d’évaluation (complété) </a:t>
            </a:r>
            <a:endParaRPr lang="fr-CA" sz="2400" dirty="0">
              <a:effectLst/>
              <a:latin typeface="Calibri" panose="020F0502020204030204" pitchFamily="34" charset="0"/>
              <a:ea typeface="Calibri" panose="020F0502020204030204" pitchFamily="34" charset="0"/>
              <a:cs typeface="Times New Roman" panose="02020603050405020304" pitchFamily="18" charset="0"/>
            </a:endParaRPr>
          </a:p>
          <a:p>
            <a:pPr marL="182563" indent="0">
              <a:lnSpc>
                <a:spcPct val="107000"/>
              </a:lnSpc>
              <a:buNone/>
            </a:pPr>
            <a:r>
              <a:rPr lang="fr-CA" sz="2400" dirty="0">
                <a:effectLst/>
                <a:latin typeface="Calibri" panose="020F0502020204030204" pitchFamily="34" charset="0"/>
                <a:ea typeface="Calibri" panose="020F0502020204030204" pitchFamily="34" charset="0"/>
                <a:cs typeface="Calibri" panose="020F0502020204030204" pitchFamily="34" charset="0"/>
              </a:rPr>
              <a:t>2. L’identification des catégories d’emploi et des prédominances sexuelles (complété) </a:t>
            </a:r>
            <a:endParaRPr lang="fr-CA" sz="2400" dirty="0">
              <a:effectLst/>
              <a:latin typeface="Calibri" panose="020F0502020204030204" pitchFamily="34" charset="0"/>
              <a:ea typeface="Calibri" panose="020F0502020204030204" pitchFamily="34" charset="0"/>
              <a:cs typeface="Times New Roman" panose="02020603050405020304" pitchFamily="18" charset="0"/>
            </a:endParaRPr>
          </a:p>
          <a:p>
            <a:pPr marL="182563" indent="0">
              <a:lnSpc>
                <a:spcPct val="107000"/>
              </a:lnSpc>
              <a:buNone/>
            </a:pPr>
            <a:r>
              <a:rPr lang="fr-CA" sz="2400" dirty="0">
                <a:effectLst/>
                <a:latin typeface="Calibri" panose="020F0502020204030204" pitchFamily="34" charset="0"/>
                <a:ea typeface="Calibri" panose="020F0502020204030204" pitchFamily="34" charset="0"/>
                <a:cs typeface="Calibri" panose="020F0502020204030204" pitchFamily="34" charset="0"/>
              </a:rPr>
              <a:t>3. L’évaluation des catégories d’emploi (en cours) </a:t>
            </a:r>
            <a:endParaRPr lang="fr-CA" sz="2400" dirty="0">
              <a:effectLst/>
              <a:latin typeface="Calibri" panose="020F0502020204030204" pitchFamily="34" charset="0"/>
              <a:ea typeface="Calibri" panose="020F0502020204030204" pitchFamily="34" charset="0"/>
              <a:cs typeface="Times New Roman" panose="02020603050405020304" pitchFamily="18" charset="0"/>
            </a:endParaRPr>
          </a:p>
          <a:p>
            <a:pPr marL="182563" indent="0">
              <a:lnSpc>
                <a:spcPct val="107000"/>
              </a:lnSpc>
              <a:spcAft>
                <a:spcPts val="800"/>
              </a:spcAft>
              <a:buNone/>
            </a:pPr>
            <a:r>
              <a:rPr lang="fr-CA" sz="2400" dirty="0">
                <a:effectLst/>
                <a:latin typeface="Calibri" panose="020F0502020204030204" pitchFamily="34" charset="0"/>
                <a:ea typeface="Calibri" panose="020F0502020204030204" pitchFamily="34" charset="0"/>
                <a:cs typeface="Calibri" panose="020F0502020204030204" pitchFamily="34" charset="0"/>
              </a:rPr>
              <a:t>4. L’estimation des écarts salariaux</a:t>
            </a:r>
            <a:endParaRPr lang="fr-CA" sz="2400" dirty="0">
              <a:latin typeface="Calibri" panose="020F0502020204030204" pitchFamily="34" charset="0"/>
              <a:cs typeface="Calibri" panose="020F0502020204030204" pitchFamily="34" charset="0"/>
            </a:endParaRPr>
          </a:p>
          <a:p>
            <a:pPr marL="0" indent="0">
              <a:lnSpc>
                <a:spcPct val="107000"/>
              </a:lnSpc>
              <a:spcAft>
                <a:spcPts val="800"/>
              </a:spcAft>
              <a:buNone/>
            </a:pPr>
            <a:r>
              <a:rPr lang="fr-CA" sz="2400" dirty="0">
                <a:latin typeface="Calibri" panose="020F0502020204030204" pitchFamily="34" charset="0"/>
                <a:cs typeface="Calibri" panose="020F0502020204030204" pitchFamily="34" charset="0"/>
              </a:rPr>
              <a:t>Aucun délai prévu à la Loi sur l’équité salariale pour compléter le processus d’enquête et rendre la décision </a:t>
            </a:r>
            <a:endParaRPr lang="fr-CA" sz="2000" dirty="0">
              <a:cs typeface="Calibri"/>
            </a:endParaRPr>
          </a:p>
          <a:p>
            <a:pPr lvl="1"/>
            <a:endParaRPr lang="fr-CA" dirty="0">
              <a:cs typeface="Calibri"/>
            </a:endParaRPr>
          </a:p>
        </p:txBody>
      </p:sp>
      <p:sp>
        <p:nvSpPr>
          <p:cNvPr id="6" name="Espace réservé du numéro de diapositive 5">
            <a:extLst>
              <a:ext uri="{FF2B5EF4-FFF2-40B4-BE49-F238E27FC236}">
                <a16:creationId xmlns:a16="http://schemas.microsoft.com/office/drawing/2014/main" xmlns="" id="{D7B13A32-C19A-4A0E-A771-B446706E1CEB}"/>
              </a:ext>
            </a:extLst>
          </p:cNvPr>
          <p:cNvSpPr>
            <a:spLocks noGrp="1"/>
          </p:cNvSpPr>
          <p:nvPr>
            <p:ph type="sldNum" sz="quarter" idx="12"/>
            <p:custDataLst>
              <p:tags r:id="rId5"/>
            </p:custDataLst>
          </p:nvPr>
        </p:nvSpPr>
        <p:spPr>
          <a:xfrm>
            <a:off x="333375" y="6482605"/>
            <a:ext cx="2743200" cy="365125"/>
          </a:xfrm>
        </p:spPr>
        <p:txBody>
          <a:bodyPr/>
          <a:lstStyle/>
          <a:p>
            <a:pPr algn="l"/>
            <a:fld id="{AFB2CB2A-23AB-4463-9B75-1EA2508A8D3C}" type="slidenum">
              <a:rPr lang="fr-CA" smtClean="0"/>
              <a:pPr algn="l"/>
              <a:t>6</a:t>
            </a:fld>
            <a:endParaRPr lang="fr-CA" dirty="0"/>
          </a:p>
        </p:txBody>
      </p:sp>
      <p:sp>
        <p:nvSpPr>
          <p:cNvPr id="9" name="ZoneTexte 8">
            <a:extLst>
              <a:ext uri="{FF2B5EF4-FFF2-40B4-BE49-F238E27FC236}">
                <a16:creationId xmlns:a16="http://schemas.microsoft.com/office/drawing/2014/main" xmlns="" id="{2547ED90-3FFB-4FBC-B837-B61153D2DA53}"/>
              </a:ext>
            </a:extLst>
          </p:cNvPr>
          <p:cNvSpPr txBox="1"/>
          <p:nvPr>
            <p:custDataLst>
              <p:tags r:id="rId6"/>
            </p:custDataLst>
          </p:nvPr>
        </p:nvSpPr>
        <p:spPr>
          <a:xfrm>
            <a:off x="7820025" y="6488668"/>
            <a:ext cx="4038600" cy="369332"/>
          </a:xfrm>
          <a:prstGeom prst="rect">
            <a:avLst/>
          </a:prstGeom>
          <a:noFill/>
        </p:spPr>
        <p:txBody>
          <a:bodyPr wrap="square" rtlCol="0">
            <a:spAutoFit/>
          </a:bodyPr>
          <a:lstStyle/>
          <a:p>
            <a:r>
              <a:rPr lang="fr-CA" b="1" dirty="0">
                <a:solidFill>
                  <a:srgbClr val="2482C8"/>
                </a:solidFill>
              </a:rPr>
              <a:t>MAINTIEN DE L'ÉQUITÉ SALARIALE</a:t>
            </a:r>
          </a:p>
        </p:txBody>
      </p:sp>
    </p:spTree>
    <p:extLst>
      <p:ext uri="{BB962C8B-B14F-4D97-AF65-F5344CB8AC3E}">
        <p14:creationId xmlns:p14="http://schemas.microsoft.com/office/powerpoint/2010/main" val="1671545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2C64EB74-D5A9-4159-B6AC-A697FC59D56D}"/>
              </a:ext>
            </a:extLst>
          </p:cNvPr>
          <p:cNvSpPr>
            <a:spLocks noGrp="1"/>
          </p:cNvSpPr>
          <p:nvPr>
            <p:ph type="title"/>
            <p:custDataLst>
              <p:tags r:id="rId1"/>
            </p:custDataLst>
          </p:nvPr>
        </p:nvSpPr>
        <p:spPr>
          <a:xfrm>
            <a:off x="0" y="-76199"/>
            <a:ext cx="12192000" cy="1277814"/>
          </a:xfrm>
          <a:solidFill>
            <a:srgbClr val="2482C8"/>
          </a:solidFill>
        </p:spPr>
        <p:txBody>
          <a:bodyPr/>
          <a:lstStyle/>
          <a:p>
            <a:r>
              <a:rPr lang="fr-CA" b="1" dirty="0">
                <a:solidFill>
                  <a:schemeClr val="bg1"/>
                </a:solidFill>
              </a:rPr>
              <a:t> </a:t>
            </a:r>
          </a:p>
        </p:txBody>
      </p:sp>
      <p:sp>
        <p:nvSpPr>
          <p:cNvPr id="7" name="Organigramme : Connecteur 6">
            <a:extLst>
              <a:ext uri="{FF2B5EF4-FFF2-40B4-BE49-F238E27FC236}">
                <a16:creationId xmlns:a16="http://schemas.microsoft.com/office/drawing/2014/main" xmlns="" id="{DD433259-DAC0-428A-8586-811690BEEB3B}"/>
              </a:ext>
            </a:extLst>
          </p:cNvPr>
          <p:cNvSpPr/>
          <p:nvPr>
            <p:custDataLst>
              <p:tags r:id="rId2"/>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6760ABF7-C433-473A-8B6B-995EB10C153F}"/>
              </a:ext>
            </a:extLst>
          </p:cNvPr>
          <p:cNvPicPr>
            <a:picLocks noChangeAspect="1"/>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
        <p:nvSpPr>
          <p:cNvPr id="3" name="Espace réservé du contenu 2">
            <a:extLst>
              <a:ext uri="{FF2B5EF4-FFF2-40B4-BE49-F238E27FC236}">
                <a16:creationId xmlns:a16="http://schemas.microsoft.com/office/drawing/2014/main" xmlns="" id="{381218C4-ED33-4BBF-B8DC-14AB11996E25}"/>
              </a:ext>
            </a:extLst>
          </p:cNvPr>
          <p:cNvSpPr>
            <a:spLocks noGrp="1"/>
          </p:cNvSpPr>
          <p:nvPr>
            <p:ph idx="1"/>
            <p:custDataLst>
              <p:tags r:id="rId4"/>
            </p:custDataLst>
          </p:nvPr>
        </p:nvSpPr>
        <p:spPr>
          <a:xfrm>
            <a:off x="333375" y="1814466"/>
            <a:ext cx="11507950" cy="4651954"/>
          </a:xfrm>
        </p:spPr>
        <p:txBody>
          <a:bodyPr>
            <a:normAutofit/>
          </a:bodyPr>
          <a:lstStyle/>
          <a:p>
            <a:pPr marL="0" indent="0" algn="ctr">
              <a:lnSpc>
                <a:spcPct val="100000"/>
              </a:lnSpc>
              <a:buNone/>
            </a:pPr>
            <a:endParaRPr lang="fr-CA" sz="6000" b="1" dirty="0">
              <a:solidFill>
                <a:srgbClr val="002060"/>
              </a:solidFill>
            </a:endParaRPr>
          </a:p>
          <a:p>
            <a:pPr marL="0" indent="0" algn="ctr">
              <a:lnSpc>
                <a:spcPct val="100000"/>
              </a:lnSpc>
              <a:buNone/>
            </a:pPr>
            <a:r>
              <a:rPr lang="fr-CA" sz="6000" b="1" dirty="0">
                <a:solidFill>
                  <a:srgbClr val="002060"/>
                </a:solidFill>
              </a:rPr>
              <a:t>L’ÉQUITÉ SALARIALE</a:t>
            </a:r>
          </a:p>
          <a:p>
            <a:pPr marL="0" indent="0">
              <a:lnSpc>
                <a:spcPct val="150000"/>
              </a:lnSpc>
              <a:buNone/>
            </a:pPr>
            <a:endParaRPr lang="fr-CA" dirty="0"/>
          </a:p>
        </p:txBody>
      </p:sp>
      <p:sp>
        <p:nvSpPr>
          <p:cNvPr id="6" name="Espace réservé du numéro de diapositive 5">
            <a:extLst>
              <a:ext uri="{FF2B5EF4-FFF2-40B4-BE49-F238E27FC236}">
                <a16:creationId xmlns:a16="http://schemas.microsoft.com/office/drawing/2014/main" xmlns="" id="{D7B13A32-C19A-4A0E-A771-B446706E1CEB}"/>
              </a:ext>
            </a:extLst>
          </p:cNvPr>
          <p:cNvSpPr>
            <a:spLocks noGrp="1"/>
          </p:cNvSpPr>
          <p:nvPr>
            <p:ph type="sldNum" sz="quarter" idx="12"/>
            <p:custDataLst>
              <p:tags r:id="rId5"/>
            </p:custDataLst>
          </p:nvPr>
        </p:nvSpPr>
        <p:spPr>
          <a:xfrm>
            <a:off x="333375" y="6490216"/>
            <a:ext cx="2743200" cy="365125"/>
          </a:xfrm>
        </p:spPr>
        <p:txBody>
          <a:bodyPr/>
          <a:lstStyle/>
          <a:p>
            <a:pPr algn="l"/>
            <a:fld id="{AFB2CB2A-23AB-4463-9B75-1EA2508A8D3C}" type="slidenum">
              <a:rPr lang="fr-CA" smtClean="0"/>
              <a:pPr algn="l"/>
              <a:t>7</a:t>
            </a:fld>
            <a:endParaRPr lang="fr-CA" dirty="0"/>
          </a:p>
        </p:txBody>
      </p:sp>
      <p:sp>
        <p:nvSpPr>
          <p:cNvPr id="9" name="ZoneTexte 8">
            <a:extLst>
              <a:ext uri="{FF2B5EF4-FFF2-40B4-BE49-F238E27FC236}">
                <a16:creationId xmlns:a16="http://schemas.microsoft.com/office/drawing/2014/main" xmlns="" id="{2547ED90-3FFB-4FBC-B837-B61153D2DA53}"/>
              </a:ext>
            </a:extLst>
          </p:cNvPr>
          <p:cNvSpPr txBox="1"/>
          <p:nvPr>
            <p:custDataLst>
              <p:tags r:id="rId6"/>
            </p:custDataLst>
          </p:nvPr>
        </p:nvSpPr>
        <p:spPr>
          <a:xfrm>
            <a:off x="7820025" y="6486009"/>
            <a:ext cx="4038600" cy="369332"/>
          </a:xfrm>
          <a:prstGeom prst="rect">
            <a:avLst/>
          </a:prstGeom>
          <a:noFill/>
        </p:spPr>
        <p:txBody>
          <a:bodyPr wrap="square" rtlCol="0">
            <a:spAutoFit/>
          </a:bodyPr>
          <a:lstStyle/>
          <a:p>
            <a:r>
              <a:rPr lang="fr-CA" b="1" dirty="0">
                <a:solidFill>
                  <a:srgbClr val="2482C8"/>
                </a:solidFill>
              </a:rPr>
              <a:t>MAINTIEN DE L'ÉQUITÉ SALARIALE</a:t>
            </a:r>
          </a:p>
        </p:txBody>
      </p:sp>
    </p:spTree>
    <p:extLst>
      <p:ext uri="{BB962C8B-B14F-4D97-AF65-F5344CB8AC3E}">
        <p14:creationId xmlns:p14="http://schemas.microsoft.com/office/powerpoint/2010/main" val="3981659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2C64EB74-D5A9-4159-B6AC-A697FC59D56D}"/>
              </a:ext>
            </a:extLst>
          </p:cNvPr>
          <p:cNvSpPr>
            <a:spLocks noGrp="1"/>
          </p:cNvSpPr>
          <p:nvPr>
            <p:ph type="title"/>
            <p:custDataLst>
              <p:tags r:id="rId1"/>
            </p:custDataLst>
          </p:nvPr>
        </p:nvSpPr>
        <p:spPr>
          <a:xfrm>
            <a:off x="0" y="-76199"/>
            <a:ext cx="12192000" cy="1277814"/>
          </a:xfrm>
          <a:solidFill>
            <a:srgbClr val="2482C8"/>
          </a:solidFill>
        </p:spPr>
        <p:txBody>
          <a:bodyPr>
            <a:normAutofit/>
          </a:bodyPr>
          <a:lstStyle/>
          <a:p>
            <a:r>
              <a:rPr lang="fr-CA" b="1" dirty="0">
                <a:solidFill>
                  <a:schemeClr val="bg1"/>
                </a:solidFill>
              </a:rPr>
              <a:t> Qu’est-ce que l’équité salariale?</a:t>
            </a:r>
          </a:p>
        </p:txBody>
      </p:sp>
      <p:sp>
        <p:nvSpPr>
          <p:cNvPr id="7" name="Organigramme : Connecteur 6">
            <a:extLst>
              <a:ext uri="{FF2B5EF4-FFF2-40B4-BE49-F238E27FC236}">
                <a16:creationId xmlns:a16="http://schemas.microsoft.com/office/drawing/2014/main" xmlns="" id="{DD433259-DAC0-428A-8586-811690BEEB3B}"/>
              </a:ext>
            </a:extLst>
          </p:cNvPr>
          <p:cNvSpPr/>
          <p:nvPr>
            <p:custDataLst>
              <p:tags r:id="rId2"/>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6760ABF7-C433-473A-8B6B-995EB10C153F}"/>
              </a:ext>
            </a:extLst>
          </p:cNvPr>
          <p:cNvPicPr>
            <a:picLocks noChangeAspect="1"/>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
        <p:nvSpPr>
          <p:cNvPr id="3" name="Espace réservé du contenu 2">
            <a:extLst>
              <a:ext uri="{FF2B5EF4-FFF2-40B4-BE49-F238E27FC236}">
                <a16:creationId xmlns:a16="http://schemas.microsoft.com/office/drawing/2014/main" xmlns="" id="{381218C4-ED33-4BBF-B8DC-14AB11996E25}"/>
              </a:ext>
            </a:extLst>
          </p:cNvPr>
          <p:cNvSpPr>
            <a:spLocks noGrp="1"/>
          </p:cNvSpPr>
          <p:nvPr>
            <p:ph idx="1"/>
            <p:custDataLst>
              <p:tags r:id="rId4"/>
            </p:custDataLst>
          </p:nvPr>
        </p:nvSpPr>
        <p:spPr>
          <a:xfrm>
            <a:off x="333375" y="1908450"/>
            <a:ext cx="11507950" cy="4351338"/>
          </a:xfrm>
        </p:spPr>
        <p:txBody>
          <a:bodyPr vert="horz" lIns="91440" tIns="45720" rIns="91440" bIns="45720" rtlCol="0" anchor="t">
            <a:normAutofit/>
          </a:bodyPr>
          <a:lstStyle/>
          <a:p>
            <a:pPr marL="0" indent="0" algn="just">
              <a:buNone/>
            </a:pPr>
            <a:r>
              <a:rPr lang="fr-CA" dirty="0"/>
              <a:t>C’est le droit pour des personnes qui occupent un emploi à prédominance féminine de recevoir une rémunération égale à celle obtenue par les personnes qui occupent un emploi à prédominance masculine équivalent</a:t>
            </a:r>
          </a:p>
          <a:p>
            <a:pPr>
              <a:spcBef>
                <a:spcPts val="2400"/>
              </a:spcBef>
            </a:pPr>
            <a:r>
              <a:rPr lang="fr-CA" dirty="0">
                <a:cs typeface="Calibri"/>
              </a:rPr>
              <a:t>Identification des catégories d'emploi</a:t>
            </a:r>
          </a:p>
          <a:p>
            <a:pPr marL="0" indent="0">
              <a:buNone/>
            </a:pPr>
            <a:endParaRPr lang="fr-CA" dirty="0">
              <a:cs typeface="Calibri"/>
            </a:endParaRPr>
          </a:p>
          <a:p>
            <a:r>
              <a:rPr lang="fr-CA" dirty="0">
                <a:cs typeface="Calibri"/>
              </a:rPr>
              <a:t>Déterminer la prédominance de la catégorie d'emploi selon certains critères notamment : </a:t>
            </a:r>
          </a:p>
          <a:p>
            <a:pPr lvl="1"/>
            <a:r>
              <a:rPr lang="fr-CA" dirty="0">
                <a:ea typeface="+mn-lt"/>
                <a:cs typeface="+mn-lt"/>
              </a:rPr>
              <a:t>Critère de 60% et plus</a:t>
            </a:r>
            <a:endParaRPr lang="fr-CA" dirty="0">
              <a:cs typeface="Calibri"/>
            </a:endParaRPr>
          </a:p>
          <a:p>
            <a:pPr lvl="1"/>
            <a:endParaRPr lang="fr-CA" dirty="0">
              <a:cs typeface="Calibri"/>
            </a:endParaRPr>
          </a:p>
          <a:p>
            <a:pPr marL="457200" lvl="1" indent="0">
              <a:buNone/>
            </a:pPr>
            <a:endParaRPr lang="fr-CA" dirty="0">
              <a:cs typeface="Calibri"/>
            </a:endParaRPr>
          </a:p>
          <a:p>
            <a:pPr marL="457200" lvl="1" indent="0">
              <a:buNone/>
            </a:pPr>
            <a:endParaRPr lang="fr-CA" dirty="0">
              <a:cs typeface="Calibri"/>
            </a:endParaRPr>
          </a:p>
          <a:p>
            <a:pPr lvl="1"/>
            <a:endParaRPr lang="fr-CA" dirty="0">
              <a:cs typeface="Calibri"/>
            </a:endParaRPr>
          </a:p>
          <a:p>
            <a:pPr lvl="1"/>
            <a:endParaRPr lang="fr-CA" dirty="0">
              <a:cs typeface="Calibri"/>
            </a:endParaRPr>
          </a:p>
        </p:txBody>
      </p:sp>
      <p:sp>
        <p:nvSpPr>
          <p:cNvPr id="6" name="Espace réservé du numéro de diapositive 5">
            <a:extLst>
              <a:ext uri="{FF2B5EF4-FFF2-40B4-BE49-F238E27FC236}">
                <a16:creationId xmlns:a16="http://schemas.microsoft.com/office/drawing/2014/main" xmlns="" id="{D7B13A32-C19A-4A0E-A771-B446706E1CEB}"/>
              </a:ext>
            </a:extLst>
          </p:cNvPr>
          <p:cNvSpPr>
            <a:spLocks noGrp="1"/>
          </p:cNvSpPr>
          <p:nvPr>
            <p:ph type="sldNum" sz="quarter" idx="12"/>
            <p:custDataLst>
              <p:tags r:id="rId5"/>
            </p:custDataLst>
          </p:nvPr>
        </p:nvSpPr>
        <p:spPr>
          <a:xfrm>
            <a:off x="333375" y="6482605"/>
            <a:ext cx="2743200" cy="365125"/>
          </a:xfrm>
        </p:spPr>
        <p:txBody>
          <a:bodyPr/>
          <a:lstStyle/>
          <a:p>
            <a:pPr algn="l"/>
            <a:fld id="{AFB2CB2A-23AB-4463-9B75-1EA2508A8D3C}" type="slidenum">
              <a:rPr lang="fr-CA" smtClean="0"/>
              <a:pPr algn="l"/>
              <a:t>8</a:t>
            </a:fld>
            <a:endParaRPr lang="fr-CA" dirty="0"/>
          </a:p>
        </p:txBody>
      </p:sp>
      <p:sp>
        <p:nvSpPr>
          <p:cNvPr id="9" name="ZoneTexte 8">
            <a:extLst>
              <a:ext uri="{FF2B5EF4-FFF2-40B4-BE49-F238E27FC236}">
                <a16:creationId xmlns:a16="http://schemas.microsoft.com/office/drawing/2014/main" xmlns="" id="{2547ED90-3FFB-4FBC-B837-B61153D2DA53}"/>
              </a:ext>
            </a:extLst>
          </p:cNvPr>
          <p:cNvSpPr txBox="1"/>
          <p:nvPr>
            <p:custDataLst>
              <p:tags r:id="rId6"/>
            </p:custDataLst>
          </p:nvPr>
        </p:nvSpPr>
        <p:spPr>
          <a:xfrm>
            <a:off x="7820025" y="6488668"/>
            <a:ext cx="4038600" cy="369332"/>
          </a:xfrm>
          <a:prstGeom prst="rect">
            <a:avLst/>
          </a:prstGeom>
          <a:noFill/>
        </p:spPr>
        <p:txBody>
          <a:bodyPr wrap="square" rtlCol="0">
            <a:spAutoFit/>
          </a:bodyPr>
          <a:lstStyle/>
          <a:p>
            <a:r>
              <a:rPr lang="fr-CA" b="1" dirty="0">
                <a:solidFill>
                  <a:srgbClr val="2482C8"/>
                </a:solidFill>
              </a:rPr>
              <a:t>MAINTIEN DE L'ÉQUITÉ SALARIALE</a:t>
            </a:r>
          </a:p>
        </p:txBody>
      </p:sp>
    </p:spTree>
    <p:extLst>
      <p:ext uri="{BB962C8B-B14F-4D97-AF65-F5344CB8AC3E}">
        <p14:creationId xmlns:p14="http://schemas.microsoft.com/office/powerpoint/2010/main" val="107621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2C64EB74-D5A9-4159-B6AC-A697FC59D56D}"/>
              </a:ext>
            </a:extLst>
          </p:cNvPr>
          <p:cNvSpPr>
            <a:spLocks noGrp="1"/>
          </p:cNvSpPr>
          <p:nvPr>
            <p:ph type="title"/>
            <p:custDataLst>
              <p:tags r:id="rId1"/>
            </p:custDataLst>
          </p:nvPr>
        </p:nvSpPr>
        <p:spPr>
          <a:xfrm>
            <a:off x="0" y="-76199"/>
            <a:ext cx="12192000" cy="1277814"/>
          </a:xfrm>
          <a:solidFill>
            <a:srgbClr val="2482C8"/>
          </a:solidFill>
        </p:spPr>
        <p:txBody>
          <a:bodyPr>
            <a:normAutofit/>
          </a:bodyPr>
          <a:lstStyle/>
          <a:p>
            <a:r>
              <a:rPr lang="fr-CA" b="1" dirty="0">
                <a:solidFill>
                  <a:schemeClr val="bg1"/>
                </a:solidFill>
              </a:rPr>
              <a:t> Qu’est-ce que l’équité salariale?</a:t>
            </a:r>
          </a:p>
        </p:txBody>
      </p:sp>
      <p:sp>
        <p:nvSpPr>
          <p:cNvPr id="7" name="Organigramme : Connecteur 6">
            <a:extLst>
              <a:ext uri="{FF2B5EF4-FFF2-40B4-BE49-F238E27FC236}">
                <a16:creationId xmlns:a16="http://schemas.microsoft.com/office/drawing/2014/main" xmlns="" id="{DD433259-DAC0-428A-8586-811690BEEB3B}"/>
              </a:ext>
            </a:extLst>
          </p:cNvPr>
          <p:cNvSpPr/>
          <p:nvPr>
            <p:custDataLst>
              <p:tags r:id="rId2"/>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6760ABF7-C433-473A-8B6B-995EB10C153F}"/>
              </a:ext>
            </a:extLst>
          </p:cNvPr>
          <p:cNvPicPr>
            <a:picLocks noChangeAspect="1"/>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
        <p:nvSpPr>
          <p:cNvPr id="3" name="Espace réservé du contenu 2">
            <a:extLst>
              <a:ext uri="{FF2B5EF4-FFF2-40B4-BE49-F238E27FC236}">
                <a16:creationId xmlns:a16="http://schemas.microsoft.com/office/drawing/2014/main" xmlns="" id="{381218C4-ED33-4BBF-B8DC-14AB11996E25}"/>
              </a:ext>
            </a:extLst>
          </p:cNvPr>
          <p:cNvSpPr>
            <a:spLocks noGrp="1"/>
          </p:cNvSpPr>
          <p:nvPr>
            <p:ph idx="1"/>
            <p:custDataLst>
              <p:tags r:id="rId4"/>
            </p:custDataLst>
          </p:nvPr>
        </p:nvSpPr>
        <p:spPr>
          <a:xfrm>
            <a:off x="333375" y="1864905"/>
            <a:ext cx="11507950" cy="4351338"/>
          </a:xfrm>
        </p:spPr>
        <p:txBody>
          <a:bodyPr vert="horz" lIns="91440" tIns="45720" rIns="91440" bIns="45720" rtlCol="0" anchor="t">
            <a:normAutofit/>
          </a:bodyPr>
          <a:lstStyle/>
          <a:p>
            <a:pPr marL="0" indent="0" algn="ctr">
              <a:buNone/>
            </a:pPr>
            <a:r>
              <a:rPr lang="fr-CA" sz="3200" b="1" dirty="0"/>
              <a:t>Évaluation de l'emploi selon 17 sous-facteurs</a:t>
            </a:r>
            <a:endParaRPr lang="fr-FR" sz="3200" b="1" dirty="0">
              <a:cs typeface="Calibri" panose="020F0502020204030204"/>
            </a:endParaRPr>
          </a:p>
          <a:p>
            <a:pPr marL="0" indent="0" algn="ctr">
              <a:lnSpc>
                <a:spcPct val="100000"/>
              </a:lnSpc>
              <a:buNone/>
            </a:pPr>
            <a:endParaRPr lang="fr-CA" dirty="0">
              <a:cs typeface="Calibri"/>
            </a:endParaRPr>
          </a:p>
          <a:p>
            <a:pPr marL="457200" indent="-457200"/>
            <a:r>
              <a:rPr lang="fr-CA" dirty="0">
                <a:cs typeface="Calibri"/>
              </a:rPr>
              <a:t>La formation professionnelle;</a:t>
            </a:r>
          </a:p>
          <a:p>
            <a:pPr marL="457200" indent="-457200"/>
            <a:r>
              <a:rPr lang="fr-CA" dirty="0">
                <a:cs typeface="Calibri"/>
              </a:rPr>
              <a:t>La mise à jour des connaissances;</a:t>
            </a:r>
          </a:p>
          <a:p>
            <a:pPr marL="457200" indent="-457200"/>
            <a:r>
              <a:rPr lang="fr-CA" dirty="0">
                <a:cs typeface="Calibri"/>
              </a:rPr>
              <a:t>L’autonomie;</a:t>
            </a:r>
          </a:p>
          <a:p>
            <a:pPr marL="457200" indent="-457200"/>
            <a:r>
              <a:rPr lang="fr-CA" dirty="0">
                <a:cs typeface="Calibri"/>
              </a:rPr>
              <a:t>Le raisonnement;</a:t>
            </a:r>
          </a:p>
          <a:p>
            <a:pPr marL="457200" indent="-457200"/>
            <a:r>
              <a:rPr lang="fr-CA" dirty="0">
                <a:cs typeface="Calibri"/>
              </a:rPr>
              <a:t>Les responsabilités à l’égard des personnes ou d’un programme;</a:t>
            </a:r>
          </a:p>
          <a:p>
            <a:pPr marL="457200" indent="-457200"/>
            <a:r>
              <a:rPr lang="fr-CA" dirty="0">
                <a:cs typeface="Calibri"/>
              </a:rPr>
              <a:t>Etc.</a:t>
            </a:r>
          </a:p>
          <a:p>
            <a:pPr marL="457200" indent="-457200"/>
            <a:endParaRPr lang="fr-CA" dirty="0">
              <a:cs typeface="Calibri"/>
            </a:endParaRPr>
          </a:p>
          <a:p>
            <a:pPr marL="457200" lvl="1" indent="0">
              <a:buNone/>
            </a:pPr>
            <a:endParaRPr lang="fr-CA" dirty="0">
              <a:cs typeface="Calibri"/>
            </a:endParaRPr>
          </a:p>
          <a:p>
            <a:pPr marL="457200" lvl="1" indent="0">
              <a:buNone/>
            </a:pPr>
            <a:endParaRPr lang="fr-CA" dirty="0">
              <a:cs typeface="Calibri"/>
            </a:endParaRPr>
          </a:p>
          <a:p>
            <a:pPr lvl="1"/>
            <a:endParaRPr lang="fr-CA" dirty="0">
              <a:cs typeface="Calibri"/>
            </a:endParaRPr>
          </a:p>
          <a:p>
            <a:pPr lvl="1"/>
            <a:endParaRPr lang="fr-CA" dirty="0">
              <a:cs typeface="Calibri"/>
            </a:endParaRPr>
          </a:p>
        </p:txBody>
      </p:sp>
      <p:sp>
        <p:nvSpPr>
          <p:cNvPr id="6" name="Espace réservé du numéro de diapositive 5">
            <a:extLst>
              <a:ext uri="{FF2B5EF4-FFF2-40B4-BE49-F238E27FC236}">
                <a16:creationId xmlns:a16="http://schemas.microsoft.com/office/drawing/2014/main" xmlns="" id="{D7B13A32-C19A-4A0E-A771-B446706E1CEB}"/>
              </a:ext>
            </a:extLst>
          </p:cNvPr>
          <p:cNvSpPr>
            <a:spLocks noGrp="1"/>
          </p:cNvSpPr>
          <p:nvPr>
            <p:ph type="sldNum" sz="quarter" idx="12"/>
            <p:custDataLst>
              <p:tags r:id="rId5"/>
            </p:custDataLst>
          </p:nvPr>
        </p:nvSpPr>
        <p:spPr>
          <a:xfrm>
            <a:off x="333375" y="6482605"/>
            <a:ext cx="2743200" cy="365125"/>
          </a:xfrm>
        </p:spPr>
        <p:txBody>
          <a:bodyPr/>
          <a:lstStyle/>
          <a:p>
            <a:pPr algn="l"/>
            <a:fld id="{AFB2CB2A-23AB-4463-9B75-1EA2508A8D3C}" type="slidenum">
              <a:rPr lang="fr-CA" smtClean="0"/>
              <a:pPr algn="l"/>
              <a:t>9</a:t>
            </a:fld>
            <a:endParaRPr lang="fr-CA" dirty="0"/>
          </a:p>
        </p:txBody>
      </p:sp>
      <p:sp>
        <p:nvSpPr>
          <p:cNvPr id="9" name="ZoneTexte 8">
            <a:extLst>
              <a:ext uri="{FF2B5EF4-FFF2-40B4-BE49-F238E27FC236}">
                <a16:creationId xmlns:a16="http://schemas.microsoft.com/office/drawing/2014/main" xmlns="" id="{2547ED90-3FFB-4FBC-B837-B61153D2DA53}"/>
              </a:ext>
            </a:extLst>
          </p:cNvPr>
          <p:cNvSpPr txBox="1"/>
          <p:nvPr>
            <p:custDataLst>
              <p:tags r:id="rId6"/>
            </p:custDataLst>
          </p:nvPr>
        </p:nvSpPr>
        <p:spPr>
          <a:xfrm>
            <a:off x="7820025" y="6488668"/>
            <a:ext cx="4038600" cy="369332"/>
          </a:xfrm>
          <a:prstGeom prst="rect">
            <a:avLst/>
          </a:prstGeom>
          <a:noFill/>
        </p:spPr>
        <p:txBody>
          <a:bodyPr wrap="square" rtlCol="0">
            <a:spAutoFit/>
          </a:bodyPr>
          <a:lstStyle/>
          <a:p>
            <a:r>
              <a:rPr lang="fr-CA" b="1" dirty="0">
                <a:solidFill>
                  <a:srgbClr val="2482C8"/>
                </a:solidFill>
              </a:rPr>
              <a:t>MAINTIEN DE L'ÉQUITÉ SALARIALE</a:t>
            </a:r>
          </a:p>
        </p:txBody>
      </p:sp>
    </p:spTree>
    <p:extLst>
      <p:ext uri="{BB962C8B-B14F-4D97-AF65-F5344CB8AC3E}">
        <p14:creationId xmlns:p14="http://schemas.microsoft.com/office/powerpoint/2010/main" val="64720860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00.xml><?xml version="1.0" encoding="utf-8"?>
<p:tagLst xmlns:a="http://schemas.openxmlformats.org/drawingml/2006/main" xmlns:r="http://schemas.openxmlformats.org/officeDocument/2006/relationships" xmlns:p="http://schemas.openxmlformats.org/presentationml/2006/main">
  <p:tag name="NUM" val="6"/>
</p:tagLst>
</file>

<file path=ppt/tags/tag101.xml><?xml version="1.0" encoding="utf-8"?>
<p:tagLst xmlns:a="http://schemas.openxmlformats.org/drawingml/2006/main" xmlns:r="http://schemas.openxmlformats.org/officeDocument/2006/relationships" xmlns:p="http://schemas.openxmlformats.org/presentationml/2006/main">
  <p:tag name="NUM" val="1"/>
</p:tagLst>
</file>

<file path=ppt/tags/tag102.xml><?xml version="1.0" encoding="utf-8"?>
<p:tagLst xmlns:a="http://schemas.openxmlformats.org/drawingml/2006/main" xmlns:r="http://schemas.openxmlformats.org/officeDocument/2006/relationships" xmlns:p="http://schemas.openxmlformats.org/presentationml/2006/main">
  <p:tag name="NUM" val="2"/>
</p:tagLst>
</file>

<file path=ppt/tags/tag103.xml><?xml version="1.0" encoding="utf-8"?>
<p:tagLst xmlns:a="http://schemas.openxmlformats.org/drawingml/2006/main" xmlns:r="http://schemas.openxmlformats.org/officeDocument/2006/relationships" xmlns:p="http://schemas.openxmlformats.org/presentationml/2006/main">
  <p:tag name="NUM" val="3"/>
</p:tagLst>
</file>

<file path=ppt/tags/tag104.xml><?xml version="1.0" encoding="utf-8"?>
<p:tagLst xmlns:a="http://schemas.openxmlformats.org/drawingml/2006/main" xmlns:r="http://schemas.openxmlformats.org/officeDocument/2006/relationships" xmlns:p="http://schemas.openxmlformats.org/presentationml/2006/main">
  <p:tag name="NUM" val="4"/>
</p:tagLst>
</file>

<file path=ppt/tags/tag105.xml><?xml version="1.0" encoding="utf-8"?>
<p:tagLst xmlns:a="http://schemas.openxmlformats.org/drawingml/2006/main" xmlns:r="http://schemas.openxmlformats.org/officeDocument/2006/relationships" xmlns:p="http://schemas.openxmlformats.org/presentationml/2006/main">
  <p:tag name="NUM" val="5"/>
</p:tagLst>
</file>

<file path=ppt/tags/tag106.xml><?xml version="1.0" encoding="utf-8"?>
<p:tagLst xmlns:a="http://schemas.openxmlformats.org/drawingml/2006/main" xmlns:r="http://schemas.openxmlformats.org/officeDocument/2006/relationships" xmlns:p="http://schemas.openxmlformats.org/presentationml/2006/main">
  <p:tag name="NUM" val="6"/>
</p:tagLst>
</file>

<file path=ppt/tags/tag107.xml><?xml version="1.0" encoding="utf-8"?>
<p:tagLst xmlns:a="http://schemas.openxmlformats.org/drawingml/2006/main" xmlns:r="http://schemas.openxmlformats.org/officeDocument/2006/relationships" xmlns:p="http://schemas.openxmlformats.org/presentationml/2006/main">
  <p:tag name="NUM" val="1"/>
</p:tagLst>
</file>

<file path=ppt/tags/tag108.xml><?xml version="1.0" encoding="utf-8"?>
<p:tagLst xmlns:a="http://schemas.openxmlformats.org/drawingml/2006/main" xmlns:r="http://schemas.openxmlformats.org/officeDocument/2006/relationships" xmlns:p="http://schemas.openxmlformats.org/presentationml/2006/main">
  <p:tag name="NUM" val="2"/>
</p:tagLst>
</file>

<file path=ppt/tags/tag109.xml><?xml version="1.0" encoding="utf-8"?>
<p:tagLst xmlns:a="http://schemas.openxmlformats.org/drawingml/2006/main" xmlns:r="http://schemas.openxmlformats.org/officeDocument/2006/relationships" xmlns:p="http://schemas.openxmlformats.org/presentationml/2006/main">
  <p:tag name="NUM" val="3"/>
</p:tagLst>
</file>

<file path=ppt/tags/tag11.xml><?xml version="1.0" encoding="utf-8"?>
<p:tagLst xmlns:a="http://schemas.openxmlformats.org/drawingml/2006/main" xmlns:r="http://schemas.openxmlformats.org/officeDocument/2006/relationships" xmlns:p="http://schemas.openxmlformats.org/presentationml/2006/main">
  <p:tag name="NUM" val="4"/>
</p:tagLst>
</file>

<file path=ppt/tags/tag110.xml><?xml version="1.0" encoding="utf-8"?>
<p:tagLst xmlns:a="http://schemas.openxmlformats.org/drawingml/2006/main" xmlns:r="http://schemas.openxmlformats.org/officeDocument/2006/relationships" xmlns:p="http://schemas.openxmlformats.org/presentationml/2006/main">
  <p:tag name="NUM" val="4"/>
</p:tagLst>
</file>

<file path=ppt/tags/tag111.xml><?xml version="1.0" encoding="utf-8"?>
<p:tagLst xmlns:a="http://schemas.openxmlformats.org/drawingml/2006/main" xmlns:r="http://schemas.openxmlformats.org/officeDocument/2006/relationships" xmlns:p="http://schemas.openxmlformats.org/presentationml/2006/main">
  <p:tag name="NUM" val="5"/>
</p:tagLst>
</file>

<file path=ppt/tags/tag112.xml><?xml version="1.0" encoding="utf-8"?>
<p:tagLst xmlns:a="http://schemas.openxmlformats.org/drawingml/2006/main" xmlns:r="http://schemas.openxmlformats.org/officeDocument/2006/relationships" xmlns:p="http://schemas.openxmlformats.org/presentationml/2006/main">
  <p:tag name="NUM" val="6"/>
</p:tagLst>
</file>

<file path=ppt/tags/tag113.xml><?xml version="1.0" encoding="utf-8"?>
<p:tagLst xmlns:a="http://schemas.openxmlformats.org/drawingml/2006/main" xmlns:r="http://schemas.openxmlformats.org/officeDocument/2006/relationships" xmlns:p="http://schemas.openxmlformats.org/presentationml/2006/main">
  <p:tag name="NUM" val="1"/>
</p:tagLst>
</file>

<file path=ppt/tags/tag114.xml><?xml version="1.0" encoding="utf-8"?>
<p:tagLst xmlns:a="http://schemas.openxmlformats.org/drawingml/2006/main" xmlns:r="http://schemas.openxmlformats.org/officeDocument/2006/relationships" xmlns:p="http://schemas.openxmlformats.org/presentationml/2006/main">
  <p:tag name="NUM" val="2"/>
</p:tagLst>
</file>

<file path=ppt/tags/tag115.xml><?xml version="1.0" encoding="utf-8"?>
<p:tagLst xmlns:a="http://schemas.openxmlformats.org/drawingml/2006/main" xmlns:r="http://schemas.openxmlformats.org/officeDocument/2006/relationships" xmlns:p="http://schemas.openxmlformats.org/presentationml/2006/main">
  <p:tag name="NUM" val="3"/>
</p:tagLst>
</file>

<file path=ppt/tags/tag116.xml><?xml version="1.0" encoding="utf-8"?>
<p:tagLst xmlns:a="http://schemas.openxmlformats.org/drawingml/2006/main" xmlns:r="http://schemas.openxmlformats.org/officeDocument/2006/relationships" xmlns:p="http://schemas.openxmlformats.org/presentationml/2006/main">
  <p:tag name="NUM" val="4"/>
</p:tagLst>
</file>

<file path=ppt/tags/tag117.xml><?xml version="1.0" encoding="utf-8"?>
<p:tagLst xmlns:a="http://schemas.openxmlformats.org/drawingml/2006/main" xmlns:r="http://schemas.openxmlformats.org/officeDocument/2006/relationships" xmlns:p="http://schemas.openxmlformats.org/presentationml/2006/main">
  <p:tag name="NUM" val="5"/>
</p:tagLst>
</file>

<file path=ppt/tags/tag118.xml><?xml version="1.0" encoding="utf-8"?>
<p:tagLst xmlns:a="http://schemas.openxmlformats.org/drawingml/2006/main" xmlns:r="http://schemas.openxmlformats.org/officeDocument/2006/relationships" xmlns:p="http://schemas.openxmlformats.org/presentationml/2006/main">
  <p:tag name="NUM" val="6"/>
</p:tagLst>
</file>

<file path=ppt/tags/tag119.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5"/>
</p:tagLst>
</file>

<file path=ppt/tags/tag120.xml><?xml version="1.0" encoding="utf-8"?>
<p:tagLst xmlns:a="http://schemas.openxmlformats.org/drawingml/2006/main" xmlns:r="http://schemas.openxmlformats.org/officeDocument/2006/relationships" xmlns:p="http://schemas.openxmlformats.org/presentationml/2006/main">
  <p:tag name="NUM" val="2"/>
</p:tagLst>
</file>

<file path=ppt/tags/tag121.xml><?xml version="1.0" encoding="utf-8"?>
<p:tagLst xmlns:a="http://schemas.openxmlformats.org/drawingml/2006/main" xmlns:r="http://schemas.openxmlformats.org/officeDocument/2006/relationships" xmlns:p="http://schemas.openxmlformats.org/presentationml/2006/main">
  <p:tag name="NUM" val="3"/>
</p:tagLst>
</file>

<file path=ppt/tags/tag122.xml><?xml version="1.0" encoding="utf-8"?>
<p:tagLst xmlns:a="http://schemas.openxmlformats.org/drawingml/2006/main" xmlns:r="http://schemas.openxmlformats.org/officeDocument/2006/relationships" xmlns:p="http://schemas.openxmlformats.org/presentationml/2006/main">
  <p:tag name="NUM" val="4"/>
</p:tagLst>
</file>

<file path=ppt/tags/tag123.xml><?xml version="1.0" encoding="utf-8"?>
<p:tagLst xmlns:a="http://schemas.openxmlformats.org/drawingml/2006/main" xmlns:r="http://schemas.openxmlformats.org/officeDocument/2006/relationships" xmlns:p="http://schemas.openxmlformats.org/presentationml/2006/main">
  <p:tag name="NUM" val="5"/>
</p:tagLst>
</file>

<file path=ppt/tags/tag124.xml><?xml version="1.0" encoding="utf-8"?>
<p:tagLst xmlns:a="http://schemas.openxmlformats.org/drawingml/2006/main" xmlns:r="http://schemas.openxmlformats.org/officeDocument/2006/relationships" xmlns:p="http://schemas.openxmlformats.org/presentationml/2006/main">
  <p:tag name="NUM" val="6"/>
</p:tagLst>
</file>

<file path=ppt/tags/tag125.xml><?xml version="1.0" encoding="utf-8"?>
<p:tagLst xmlns:a="http://schemas.openxmlformats.org/drawingml/2006/main" xmlns:r="http://schemas.openxmlformats.org/officeDocument/2006/relationships" xmlns:p="http://schemas.openxmlformats.org/presentationml/2006/main">
  <p:tag name="NUM" val="1"/>
</p:tagLst>
</file>

<file path=ppt/tags/tag126.xml><?xml version="1.0" encoding="utf-8"?>
<p:tagLst xmlns:a="http://schemas.openxmlformats.org/drawingml/2006/main" xmlns:r="http://schemas.openxmlformats.org/officeDocument/2006/relationships" xmlns:p="http://schemas.openxmlformats.org/presentationml/2006/main">
  <p:tag name="NUM" val="2"/>
</p:tagLst>
</file>

<file path=ppt/tags/tag127.xml><?xml version="1.0" encoding="utf-8"?>
<p:tagLst xmlns:a="http://schemas.openxmlformats.org/drawingml/2006/main" xmlns:r="http://schemas.openxmlformats.org/officeDocument/2006/relationships" xmlns:p="http://schemas.openxmlformats.org/presentationml/2006/main">
  <p:tag name="NUM" val="3"/>
</p:tagLst>
</file>

<file path=ppt/tags/tag128.xml><?xml version="1.0" encoding="utf-8"?>
<p:tagLst xmlns:a="http://schemas.openxmlformats.org/drawingml/2006/main" xmlns:r="http://schemas.openxmlformats.org/officeDocument/2006/relationships" xmlns:p="http://schemas.openxmlformats.org/presentationml/2006/main">
  <p:tag name="NUM" val="4"/>
</p:tagLst>
</file>

<file path=ppt/tags/tag129.xml><?xml version="1.0" encoding="utf-8"?>
<p:tagLst xmlns:a="http://schemas.openxmlformats.org/drawingml/2006/main" xmlns:r="http://schemas.openxmlformats.org/officeDocument/2006/relationships" xmlns:p="http://schemas.openxmlformats.org/presentationml/2006/main">
  <p:tag name="NUM" val="5"/>
</p:tagLst>
</file>

<file path=ppt/tags/tag13.xml><?xml version="1.0" encoding="utf-8"?>
<p:tagLst xmlns:a="http://schemas.openxmlformats.org/drawingml/2006/main" xmlns:r="http://schemas.openxmlformats.org/officeDocument/2006/relationships" xmlns:p="http://schemas.openxmlformats.org/presentationml/2006/main">
  <p:tag name="NUM" val="6"/>
</p:tagLst>
</file>

<file path=ppt/tags/tag130.xml><?xml version="1.0" encoding="utf-8"?>
<p:tagLst xmlns:a="http://schemas.openxmlformats.org/drawingml/2006/main" xmlns:r="http://schemas.openxmlformats.org/officeDocument/2006/relationships" xmlns:p="http://schemas.openxmlformats.org/presentationml/2006/main">
  <p:tag name="NUM" val="6"/>
</p:tagLst>
</file>

<file path=ppt/tags/tag131.xml><?xml version="1.0" encoding="utf-8"?>
<p:tagLst xmlns:a="http://schemas.openxmlformats.org/drawingml/2006/main" xmlns:r="http://schemas.openxmlformats.org/officeDocument/2006/relationships" xmlns:p="http://schemas.openxmlformats.org/presentationml/2006/main">
  <p:tag name="NUM" val="1"/>
</p:tagLst>
</file>

<file path=ppt/tags/tag132.xml><?xml version="1.0" encoding="utf-8"?>
<p:tagLst xmlns:a="http://schemas.openxmlformats.org/drawingml/2006/main" xmlns:r="http://schemas.openxmlformats.org/officeDocument/2006/relationships" xmlns:p="http://schemas.openxmlformats.org/presentationml/2006/main">
  <p:tag name="NUM" val="2"/>
</p:tagLst>
</file>

<file path=ppt/tags/tag133.xml><?xml version="1.0" encoding="utf-8"?>
<p:tagLst xmlns:a="http://schemas.openxmlformats.org/drawingml/2006/main" xmlns:r="http://schemas.openxmlformats.org/officeDocument/2006/relationships" xmlns:p="http://schemas.openxmlformats.org/presentationml/2006/main">
  <p:tag name="NUM" val="3"/>
</p:tagLst>
</file>

<file path=ppt/tags/tag134.xml><?xml version="1.0" encoding="utf-8"?>
<p:tagLst xmlns:a="http://schemas.openxmlformats.org/drawingml/2006/main" xmlns:r="http://schemas.openxmlformats.org/officeDocument/2006/relationships" xmlns:p="http://schemas.openxmlformats.org/presentationml/2006/main">
  <p:tag name="NUM" val="4"/>
</p:tagLst>
</file>

<file path=ppt/tags/tag135.xml><?xml version="1.0" encoding="utf-8"?>
<p:tagLst xmlns:a="http://schemas.openxmlformats.org/drawingml/2006/main" xmlns:r="http://schemas.openxmlformats.org/officeDocument/2006/relationships" xmlns:p="http://schemas.openxmlformats.org/presentationml/2006/main">
  <p:tag name="NUM" val="5"/>
</p:tagLst>
</file>

<file path=ppt/tags/tag136.xml><?xml version="1.0" encoding="utf-8"?>
<p:tagLst xmlns:a="http://schemas.openxmlformats.org/drawingml/2006/main" xmlns:r="http://schemas.openxmlformats.org/officeDocument/2006/relationships" xmlns:p="http://schemas.openxmlformats.org/presentationml/2006/main">
  <p:tag name="NUM" val="6"/>
</p:tagLst>
</file>

<file path=ppt/tags/tag137.xml><?xml version="1.0" encoding="utf-8"?>
<p:tagLst xmlns:a="http://schemas.openxmlformats.org/drawingml/2006/main" xmlns:r="http://schemas.openxmlformats.org/officeDocument/2006/relationships" xmlns:p="http://schemas.openxmlformats.org/presentationml/2006/main">
  <p:tag name="NUM" val="1"/>
</p:tagLst>
</file>

<file path=ppt/tags/tag138.xml><?xml version="1.0" encoding="utf-8"?>
<p:tagLst xmlns:a="http://schemas.openxmlformats.org/drawingml/2006/main" xmlns:r="http://schemas.openxmlformats.org/officeDocument/2006/relationships" xmlns:p="http://schemas.openxmlformats.org/presentationml/2006/main">
  <p:tag name="NUM" val="2"/>
</p:tagLst>
</file>

<file path=ppt/tags/tag139.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40.xml><?xml version="1.0" encoding="utf-8"?>
<p:tagLst xmlns:a="http://schemas.openxmlformats.org/drawingml/2006/main" xmlns:r="http://schemas.openxmlformats.org/officeDocument/2006/relationships" xmlns:p="http://schemas.openxmlformats.org/presentationml/2006/main">
  <p:tag name="NUM" val="4"/>
</p:tagLst>
</file>

<file path=ppt/tags/tag141.xml><?xml version="1.0" encoding="utf-8"?>
<p:tagLst xmlns:a="http://schemas.openxmlformats.org/drawingml/2006/main" xmlns:r="http://schemas.openxmlformats.org/officeDocument/2006/relationships" xmlns:p="http://schemas.openxmlformats.org/presentationml/2006/main">
  <p:tag name="NUM" val="5"/>
</p:tagLst>
</file>

<file path=ppt/tags/tag142.xml><?xml version="1.0" encoding="utf-8"?>
<p:tagLst xmlns:a="http://schemas.openxmlformats.org/drawingml/2006/main" xmlns:r="http://schemas.openxmlformats.org/officeDocument/2006/relationships" xmlns:p="http://schemas.openxmlformats.org/presentationml/2006/main">
  <p:tag name="NUM" val="6"/>
</p:tagLst>
</file>

<file path=ppt/tags/tag143.xml><?xml version="1.0" encoding="utf-8"?>
<p:tagLst xmlns:a="http://schemas.openxmlformats.org/drawingml/2006/main" xmlns:r="http://schemas.openxmlformats.org/officeDocument/2006/relationships" xmlns:p="http://schemas.openxmlformats.org/presentationml/2006/main">
  <p:tag name="NUM" val="1"/>
</p:tagLst>
</file>

<file path=ppt/tags/tag144.xml><?xml version="1.0" encoding="utf-8"?>
<p:tagLst xmlns:a="http://schemas.openxmlformats.org/drawingml/2006/main" xmlns:r="http://schemas.openxmlformats.org/officeDocument/2006/relationships" xmlns:p="http://schemas.openxmlformats.org/presentationml/2006/main">
  <p:tag name="NUM" val="2"/>
</p:tagLst>
</file>

<file path=ppt/tags/tag145.xml><?xml version="1.0" encoding="utf-8"?>
<p:tagLst xmlns:a="http://schemas.openxmlformats.org/drawingml/2006/main" xmlns:r="http://schemas.openxmlformats.org/officeDocument/2006/relationships" xmlns:p="http://schemas.openxmlformats.org/presentationml/2006/main">
  <p:tag name="NUM" val="3"/>
</p:tagLst>
</file>

<file path=ppt/tags/tag146.xml><?xml version="1.0" encoding="utf-8"?>
<p:tagLst xmlns:a="http://schemas.openxmlformats.org/drawingml/2006/main" xmlns:r="http://schemas.openxmlformats.org/officeDocument/2006/relationships" xmlns:p="http://schemas.openxmlformats.org/presentationml/2006/main">
  <p:tag name="NUM" val="4"/>
</p:tagLst>
</file>

<file path=ppt/tags/tag147.xml><?xml version="1.0" encoding="utf-8"?>
<p:tagLst xmlns:a="http://schemas.openxmlformats.org/drawingml/2006/main" xmlns:r="http://schemas.openxmlformats.org/officeDocument/2006/relationships" xmlns:p="http://schemas.openxmlformats.org/presentationml/2006/main">
  <p:tag name="NUM" val="5"/>
</p:tagLst>
</file>

<file path=ppt/tags/tag148.xml><?xml version="1.0" encoding="utf-8"?>
<p:tagLst xmlns:a="http://schemas.openxmlformats.org/drawingml/2006/main" xmlns:r="http://schemas.openxmlformats.org/officeDocument/2006/relationships" xmlns:p="http://schemas.openxmlformats.org/presentationml/2006/main">
  <p:tag name="NUM" val="6"/>
</p:tagLst>
</file>

<file path=ppt/tags/tag149.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50.xml><?xml version="1.0" encoding="utf-8"?>
<p:tagLst xmlns:a="http://schemas.openxmlformats.org/drawingml/2006/main" xmlns:r="http://schemas.openxmlformats.org/officeDocument/2006/relationships" xmlns:p="http://schemas.openxmlformats.org/presentationml/2006/main">
  <p:tag name="NUM" val="2"/>
</p:tagLst>
</file>

<file path=ppt/tags/tag151.xml><?xml version="1.0" encoding="utf-8"?>
<p:tagLst xmlns:a="http://schemas.openxmlformats.org/drawingml/2006/main" xmlns:r="http://schemas.openxmlformats.org/officeDocument/2006/relationships" xmlns:p="http://schemas.openxmlformats.org/presentationml/2006/main">
  <p:tag name="NUM" val="3"/>
</p:tagLst>
</file>

<file path=ppt/tags/tag152.xml><?xml version="1.0" encoding="utf-8"?>
<p:tagLst xmlns:a="http://schemas.openxmlformats.org/drawingml/2006/main" xmlns:r="http://schemas.openxmlformats.org/officeDocument/2006/relationships" xmlns:p="http://schemas.openxmlformats.org/presentationml/2006/main">
  <p:tag name="NUM" val="4"/>
</p:tagLst>
</file>

<file path=ppt/tags/tag153.xml><?xml version="1.0" encoding="utf-8"?>
<p:tagLst xmlns:a="http://schemas.openxmlformats.org/drawingml/2006/main" xmlns:r="http://schemas.openxmlformats.org/officeDocument/2006/relationships" xmlns:p="http://schemas.openxmlformats.org/presentationml/2006/main">
  <p:tag name="NUM" val="5"/>
</p:tagLst>
</file>

<file path=ppt/tags/tag154.xml><?xml version="1.0" encoding="utf-8"?>
<p:tagLst xmlns:a="http://schemas.openxmlformats.org/drawingml/2006/main" xmlns:r="http://schemas.openxmlformats.org/officeDocument/2006/relationships" xmlns:p="http://schemas.openxmlformats.org/presentationml/2006/main">
  <p:tag name="NUM" val="6"/>
</p:tagLst>
</file>

<file path=ppt/tags/tag155.xml><?xml version="1.0" encoding="utf-8"?>
<p:tagLst xmlns:a="http://schemas.openxmlformats.org/drawingml/2006/main" xmlns:r="http://schemas.openxmlformats.org/officeDocument/2006/relationships" xmlns:p="http://schemas.openxmlformats.org/presentationml/2006/main">
  <p:tag name="NUM" val="1"/>
</p:tagLst>
</file>

<file path=ppt/tags/tag156.xml><?xml version="1.0" encoding="utf-8"?>
<p:tagLst xmlns:a="http://schemas.openxmlformats.org/drawingml/2006/main" xmlns:r="http://schemas.openxmlformats.org/officeDocument/2006/relationships" xmlns:p="http://schemas.openxmlformats.org/presentationml/2006/main">
  <p:tag name="NUM" val="2"/>
</p:tagLst>
</file>

<file path=ppt/tags/tag157.xml><?xml version="1.0" encoding="utf-8"?>
<p:tagLst xmlns:a="http://schemas.openxmlformats.org/drawingml/2006/main" xmlns:r="http://schemas.openxmlformats.org/officeDocument/2006/relationships" xmlns:p="http://schemas.openxmlformats.org/presentationml/2006/main">
  <p:tag name="NUM" val="3"/>
</p:tagLst>
</file>

<file path=ppt/tags/tag158.xml><?xml version="1.0" encoding="utf-8"?>
<p:tagLst xmlns:a="http://schemas.openxmlformats.org/drawingml/2006/main" xmlns:r="http://schemas.openxmlformats.org/officeDocument/2006/relationships" xmlns:p="http://schemas.openxmlformats.org/presentationml/2006/main">
  <p:tag name="NUM" val="4"/>
</p:tagLst>
</file>

<file path=ppt/tags/tag159.xml><?xml version="1.0" encoding="utf-8"?>
<p:tagLst xmlns:a="http://schemas.openxmlformats.org/drawingml/2006/main" xmlns:r="http://schemas.openxmlformats.org/officeDocument/2006/relationships" xmlns:p="http://schemas.openxmlformats.org/presentationml/2006/main">
  <p:tag name="NUM" val="5"/>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60.xml><?xml version="1.0" encoding="utf-8"?>
<p:tagLst xmlns:a="http://schemas.openxmlformats.org/drawingml/2006/main" xmlns:r="http://schemas.openxmlformats.org/officeDocument/2006/relationships" xmlns:p="http://schemas.openxmlformats.org/presentationml/2006/main">
  <p:tag name="NUM" val="6"/>
</p:tagLst>
</file>

<file path=ppt/tags/tag161.xml><?xml version="1.0" encoding="utf-8"?>
<p:tagLst xmlns:a="http://schemas.openxmlformats.org/drawingml/2006/main" xmlns:r="http://schemas.openxmlformats.org/officeDocument/2006/relationships" xmlns:p="http://schemas.openxmlformats.org/presentationml/2006/main">
  <p:tag name="NUM" val="1"/>
</p:tagLst>
</file>

<file path=ppt/tags/tag162.xml><?xml version="1.0" encoding="utf-8"?>
<p:tagLst xmlns:a="http://schemas.openxmlformats.org/drawingml/2006/main" xmlns:r="http://schemas.openxmlformats.org/officeDocument/2006/relationships" xmlns:p="http://schemas.openxmlformats.org/presentationml/2006/main">
  <p:tag name="NUM" val="2"/>
</p:tagLst>
</file>

<file path=ppt/tags/tag163.xml><?xml version="1.0" encoding="utf-8"?>
<p:tagLst xmlns:a="http://schemas.openxmlformats.org/drawingml/2006/main" xmlns:r="http://schemas.openxmlformats.org/officeDocument/2006/relationships" xmlns:p="http://schemas.openxmlformats.org/presentationml/2006/main">
  <p:tag name="NUM" val="3"/>
</p:tagLst>
</file>

<file path=ppt/tags/tag164.xml><?xml version="1.0" encoding="utf-8"?>
<p:tagLst xmlns:a="http://schemas.openxmlformats.org/drawingml/2006/main" xmlns:r="http://schemas.openxmlformats.org/officeDocument/2006/relationships" xmlns:p="http://schemas.openxmlformats.org/presentationml/2006/main">
  <p:tag name="NUM" val="4"/>
</p:tagLst>
</file>

<file path=ppt/tags/tag165.xml><?xml version="1.0" encoding="utf-8"?>
<p:tagLst xmlns:a="http://schemas.openxmlformats.org/drawingml/2006/main" xmlns:r="http://schemas.openxmlformats.org/officeDocument/2006/relationships" xmlns:p="http://schemas.openxmlformats.org/presentationml/2006/main">
  <p:tag name="NUM" val="5"/>
</p:tagLst>
</file>

<file path=ppt/tags/tag166.xml><?xml version="1.0" encoding="utf-8"?>
<p:tagLst xmlns:a="http://schemas.openxmlformats.org/drawingml/2006/main" xmlns:r="http://schemas.openxmlformats.org/officeDocument/2006/relationships" xmlns:p="http://schemas.openxmlformats.org/presentationml/2006/main">
  <p:tag name="NUM" val="6"/>
</p:tagLst>
</file>

<file path=ppt/tags/tag167.xml><?xml version="1.0" encoding="utf-8"?>
<p:tagLst xmlns:a="http://schemas.openxmlformats.org/drawingml/2006/main" xmlns:r="http://schemas.openxmlformats.org/officeDocument/2006/relationships" xmlns:p="http://schemas.openxmlformats.org/presentationml/2006/main">
  <p:tag name="NUM" val="7"/>
</p:tagLst>
</file>

<file path=ppt/tags/tag168.xml><?xml version="1.0" encoding="utf-8"?>
<p:tagLst xmlns:a="http://schemas.openxmlformats.org/drawingml/2006/main" xmlns:r="http://schemas.openxmlformats.org/officeDocument/2006/relationships" xmlns:p="http://schemas.openxmlformats.org/presentationml/2006/main">
  <p:tag name="NUM" val="8"/>
</p:tagLst>
</file>

<file path=ppt/tags/tag169.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4"/>
</p:tagLst>
</file>

<file path=ppt/tags/tag170.xml><?xml version="1.0" encoding="utf-8"?>
<p:tagLst xmlns:a="http://schemas.openxmlformats.org/drawingml/2006/main" xmlns:r="http://schemas.openxmlformats.org/officeDocument/2006/relationships" xmlns:p="http://schemas.openxmlformats.org/presentationml/2006/main">
  <p:tag name="NUM" val="2"/>
</p:tagLst>
</file>

<file path=ppt/tags/tag171.xml><?xml version="1.0" encoding="utf-8"?>
<p:tagLst xmlns:a="http://schemas.openxmlformats.org/drawingml/2006/main" xmlns:r="http://schemas.openxmlformats.org/officeDocument/2006/relationships" xmlns:p="http://schemas.openxmlformats.org/presentationml/2006/main">
  <p:tag name="NUM" val="3"/>
</p:tagLst>
</file>

<file path=ppt/tags/tag172.xml><?xml version="1.0" encoding="utf-8"?>
<p:tagLst xmlns:a="http://schemas.openxmlformats.org/drawingml/2006/main" xmlns:r="http://schemas.openxmlformats.org/officeDocument/2006/relationships" xmlns:p="http://schemas.openxmlformats.org/presentationml/2006/main">
  <p:tag name="NUM" val="4"/>
</p:tagLst>
</file>

<file path=ppt/tags/tag173.xml><?xml version="1.0" encoding="utf-8"?>
<p:tagLst xmlns:a="http://schemas.openxmlformats.org/drawingml/2006/main" xmlns:r="http://schemas.openxmlformats.org/officeDocument/2006/relationships" xmlns:p="http://schemas.openxmlformats.org/presentationml/2006/main">
  <p:tag name="NUM" val="5"/>
</p:tagLst>
</file>

<file path=ppt/tags/tag174.xml><?xml version="1.0" encoding="utf-8"?>
<p:tagLst xmlns:a="http://schemas.openxmlformats.org/drawingml/2006/main" xmlns:r="http://schemas.openxmlformats.org/officeDocument/2006/relationships" xmlns:p="http://schemas.openxmlformats.org/presentationml/2006/main">
  <p:tag name="NUM" val="6"/>
</p:tagLst>
</file>

<file path=ppt/tags/tag175.xml><?xml version="1.0" encoding="utf-8"?>
<p:tagLst xmlns:a="http://schemas.openxmlformats.org/drawingml/2006/main" xmlns:r="http://schemas.openxmlformats.org/officeDocument/2006/relationships" xmlns:p="http://schemas.openxmlformats.org/presentationml/2006/main">
  <p:tag name="NUM" val="1"/>
</p:tagLst>
</file>

<file path=ppt/tags/tag176.xml><?xml version="1.0" encoding="utf-8"?>
<p:tagLst xmlns:a="http://schemas.openxmlformats.org/drawingml/2006/main" xmlns:r="http://schemas.openxmlformats.org/officeDocument/2006/relationships" xmlns:p="http://schemas.openxmlformats.org/presentationml/2006/main">
  <p:tag name="NUM" val="2"/>
</p:tagLst>
</file>

<file path=ppt/tags/tag177.xml><?xml version="1.0" encoding="utf-8"?>
<p:tagLst xmlns:a="http://schemas.openxmlformats.org/drawingml/2006/main" xmlns:r="http://schemas.openxmlformats.org/officeDocument/2006/relationships" xmlns:p="http://schemas.openxmlformats.org/presentationml/2006/main">
  <p:tag name="NUM" val="3"/>
</p:tagLst>
</file>

<file path=ppt/tags/tag178.xml><?xml version="1.0" encoding="utf-8"?>
<p:tagLst xmlns:a="http://schemas.openxmlformats.org/drawingml/2006/main" xmlns:r="http://schemas.openxmlformats.org/officeDocument/2006/relationships" xmlns:p="http://schemas.openxmlformats.org/presentationml/2006/main">
  <p:tag name="NUM" val="4"/>
</p:tagLst>
</file>

<file path=ppt/tags/tag179.xml><?xml version="1.0" encoding="utf-8"?>
<p:tagLst xmlns:a="http://schemas.openxmlformats.org/drawingml/2006/main" xmlns:r="http://schemas.openxmlformats.org/officeDocument/2006/relationships" xmlns:p="http://schemas.openxmlformats.org/presentationml/2006/main">
  <p:tag name="NUM" val="5"/>
</p:tagLst>
</file>

<file path=ppt/tags/tag18.xml><?xml version="1.0" encoding="utf-8"?>
<p:tagLst xmlns:a="http://schemas.openxmlformats.org/drawingml/2006/main" xmlns:r="http://schemas.openxmlformats.org/officeDocument/2006/relationships" xmlns:p="http://schemas.openxmlformats.org/presentationml/2006/main">
  <p:tag name="NUM" val="5"/>
</p:tagLst>
</file>

<file path=ppt/tags/tag180.xml><?xml version="1.0" encoding="utf-8"?>
<p:tagLst xmlns:a="http://schemas.openxmlformats.org/drawingml/2006/main" xmlns:r="http://schemas.openxmlformats.org/officeDocument/2006/relationships" xmlns:p="http://schemas.openxmlformats.org/presentationml/2006/main">
  <p:tag name="NUM" val="6"/>
</p:tagLst>
</file>

<file path=ppt/tags/tag181.xml><?xml version="1.0" encoding="utf-8"?>
<p:tagLst xmlns:a="http://schemas.openxmlformats.org/drawingml/2006/main" xmlns:r="http://schemas.openxmlformats.org/officeDocument/2006/relationships" xmlns:p="http://schemas.openxmlformats.org/presentationml/2006/main">
  <p:tag name="NUM" val="1"/>
</p:tagLst>
</file>

<file path=ppt/tags/tag182.xml><?xml version="1.0" encoding="utf-8"?>
<p:tagLst xmlns:a="http://schemas.openxmlformats.org/drawingml/2006/main" xmlns:r="http://schemas.openxmlformats.org/officeDocument/2006/relationships" xmlns:p="http://schemas.openxmlformats.org/presentationml/2006/main">
  <p:tag name="NUM" val="2"/>
</p:tagLst>
</file>

<file path=ppt/tags/tag183.xml><?xml version="1.0" encoding="utf-8"?>
<p:tagLst xmlns:a="http://schemas.openxmlformats.org/drawingml/2006/main" xmlns:r="http://schemas.openxmlformats.org/officeDocument/2006/relationships" xmlns:p="http://schemas.openxmlformats.org/presentationml/2006/main">
  <p:tag name="NUM" val="3"/>
</p:tagLst>
</file>

<file path=ppt/tags/tag184.xml><?xml version="1.0" encoding="utf-8"?>
<p:tagLst xmlns:a="http://schemas.openxmlformats.org/drawingml/2006/main" xmlns:r="http://schemas.openxmlformats.org/officeDocument/2006/relationships" xmlns:p="http://schemas.openxmlformats.org/presentationml/2006/main">
  <p:tag name="NUM" val="4"/>
</p:tagLst>
</file>

<file path=ppt/tags/tag185.xml><?xml version="1.0" encoding="utf-8"?>
<p:tagLst xmlns:a="http://schemas.openxmlformats.org/drawingml/2006/main" xmlns:r="http://schemas.openxmlformats.org/officeDocument/2006/relationships" xmlns:p="http://schemas.openxmlformats.org/presentationml/2006/main">
  <p:tag name="NUM" val="5"/>
</p:tagLst>
</file>

<file path=ppt/tags/tag186.xml><?xml version="1.0" encoding="utf-8"?>
<p:tagLst xmlns:a="http://schemas.openxmlformats.org/drawingml/2006/main" xmlns:r="http://schemas.openxmlformats.org/officeDocument/2006/relationships" xmlns:p="http://schemas.openxmlformats.org/presentationml/2006/main">
  <p:tag name="NUM" val="6"/>
</p:tagLst>
</file>

<file path=ppt/tags/tag187.xml><?xml version="1.0" encoding="utf-8"?>
<p:tagLst xmlns:a="http://schemas.openxmlformats.org/drawingml/2006/main" xmlns:r="http://schemas.openxmlformats.org/officeDocument/2006/relationships" xmlns:p="http://schemas.openxmlformats.org/presentationml/2006/main">
  <p:tag name="NUM" val="1"/>
</p:tagLst>
</file>

<file path=ppt/tags/tag188.xml><?xml version="1.0" encoding="utf-8"?>
<p:tagLst xmlns:a="http://schemas.openxmlformats.org/drawingml/2006/main" xmlns:r="http://schemas.openxmlformats.org/officeDocument/2006/relationships" xmlns:p="http://schemas.openxmlformats.org/presentationml/2006/main">
  <p:tag name="NUM" val="2"/>
</p:tagLst>
</file>

<file path=ppt/tags/tag189.xml><?xml version="1.0" encoding="utf-8"?>
<p:tagLst xmlns:a="http://schemas.openxmlformats.org/drawingml/2006/main" xmlns:r="http://schemas.openxmlformats.org/officeDocument/2006/relationships" xmlns:p="http://schemas.openxmlformats.org/presentationml/2006/main">
  <p:tag name="NUM" val="3"/>
</p:tagLst>
</file>

<file path=ppt/tags/tag19.xml><?xml version="1.0" encoding="utf-8"?>
<p:tagLst xmlns:a="http://schemas.openxmlformats.org/drawingml/2006/main" xmlns:r="http://schemas.openxmlformats.org/officeDocument/2006/relationships" xmlns:p="http://schemas.openxmlformats.org/presentationml/2006/main">
  <p:tag name="NUM" val="6"/>
</p:tagLst>
</file>

<file path=ppt/tags/tag190.xml><?xml version="1.0" encoding="utf-8"?>
<p:tagLst xmlns:a="http://schemas.openxmlformats.org/drawingml/2006/main" xmlns:r="http://schemas.openxmlformats.org/officeDocument/2006/relationships" xmlns:p="http://schemas.openxmlformats.org/presentationml/2006/main">
  <p:tag name="NUM" val="4"/>
</p:tagLst>
</file>

<file path=ppt/tags/tag191.xml><?xml version="1.0" encoding="utf-8"?>
<p:tagLst xmlns:a="http://schemas.openxmlformats.org/drawingml/2006/main" xmlns:r="http://schemas.openxmlformats.org/officeDocument/2006/relationships" xmlns:p="http://schemas.openxmlformats.org/presentationml/2006/main">
  <p:tag name="NUM" val="5"/>
</p:tagLst>
</file>

<file path=ppt/tags/tag192.xml><?xml version="1.0" encoding="utf-8"?>
<p:tagLst xmlns:a="http://schemas.openxmlformats.org/drawingml/2006/main" xmlns:r="http://schemas.openxmlformats.org/officeDocument/2006/relationships" xmlns:p="http://schemas.openxmlformats.org/presentationml/2006/main">
  <p:tag name="NUM" val="6"/>
</p:tagLst>
</file>

<file path=ppt/tags/tag193.xml><?xml version="1.0" encoding="utf-8"?>
<p:tagLst xmlns:a="http://schemas.openxmlformats.org/drawingml/2006/main" xmlns:r="http://schemas.openxmlformats.org/officeDocument/2006/relationships" xmlns:p="http://schemas.openxmlformats.org/presentationml/2006/main">
  <p:tag name="NUM" val="1"/>
</p:tagLst>
</file>

<file path=ppt/tags/tag194.xml><?xml version="1.0" encoding="utf-8"?>
<p:tagLst xmlns:a="http://schemas.openxmlformats.org/drawingml/2006/main" xmlns:r="http://schemas.openxmlformats.org/officeDocument/2006/relationships" xmlns:p="http://schemas.openxmlformats.org/presentationml/2006/main">
  <p:tag name="NUM" val="2"/>
</p:tagLst>
</file>

<file path=ppt/tags/tag195.xml><?xml version="1.0" encoding="utf-8"?>
<p:tagLst xmlns:a="http://schemas.openxmlformats.org/drawingml/2006/main" xmlns:r="http://schemas.openxmlformats.org/officeDocument/2006/relationships" xmlns:p="http://schemas.openxmlformats.org/presentationml/2006/main">
  <p:tag name="NUM" val="3"/>
</p:tagLst>
</file>

<file path=ppt/tags/tag196.xml><?xml version="1.0" encoding="utf-8"?>
<p:tagLst xmlns:a="http://schemas.openxmlformats.org/drawingml/2006/main" xmlns:r="http://schemas.openxmlformats.org/officeDocument/2006/relationships" xmlns:p="http://schemas.openxmlformats.org/presentationml/2006/main">
  <p:tag name="NUM" val="4"/>
</p:tagLst>
</file>

<file path=ppt/tags/tag197.xml><?xml version="1.0" encoding="utf-8"?>
<p:tagLst xmlns:a="http://schemas.openxmlformats.org/drawingml/2006/main" xmlns:r="http://schemas.openxmlformats.org/officeDocument/2006/relationships" xmlns:p="http://schemas.openxmlformats.org/presentationml/2006/main">
  <p:tag name="NUM" val="5"/>
</p:tagLst>
</file>

<file path=ppt/tags/tag198.xml><?xml version="1.0" encoding="utf-8"?>
<p:tagLst xmlns:a="http://schemas.openxmlformats.org/drawingml/2006/main" xmlns:r="http://schemas.openxmlformats.org/officeDocument/2006/relationships" xmlns:p="http://schemas.openxmlformats.org/presentationml/2006/main">
  <p:tag name="NUM" val="6"/>
</p:tagLst>
</file>

<file path=ppt/tags/tag19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00.xml><?xml version="1.0" encoding="utf-8"?>
<p:tagLst xmlns:a="http://schemas.openxmlformats.org/drawingml/2006/main" xmlns:r="http://schemas.openxmlformats.org/officeDocument/2006/relationships" xmlns:p="http://schemas.openxmlformats.org/presentationml/2006/main">
  <p:tag name="NUM" val="2"/>
</p:tagLst>
</file>

<file path=ppt/tags/tag201.xml><?xml version="1.0" encoding="utf-8"?>
<p:tagLst xmlns:a="http://schemas.openxmlformats.org/drawingml/2006/main" xmlns:r="http://schemas.openxmlformats.org/officeDocument/2006/relationships" xmlns:p="http://schemas.openxmlformats.org/presentationml/2006/main">
  <p:tag name="NUM" val="3"/>
</p:tagLst>
</file>

<file path=ppt/tags/tag202.xml><?xml version="1.0" encoding="utf-8"?>
<p:tagLst xmlns:a="http://schemas.openxmlformats.org/drawingml/2006/main" xmlns:r="http://schemas.openxmlformats.org/officeDocument/2006/relationships" xmlns:p="http://schemas.openxmlformats.org/presentationml/2006/main">
  <p:tag name="NUM" val="4"/>
</p:tagLst>
</file>

<file path=ppt/tags/tag203.xml><?xml version="1.0" encoding="utf-8"?>
<p:tagLst xmlns:a="http://schemas.openxmlformats.org/drawingml/2006/main" xmlns:r="http://schemas.openxmlformats.org/officeDocument/2006/relationships" xmlns:p="http://schemas.openxmlformats.org/presentationml/2006/main">
  <p:tag name="NUM" val="5"/>
</p:tagLst>
</file>

<file path=ppt/tags/tag204.xml><?xml version="1.0" encoding="utf-8"?>
<p:tagLst xmlns:a="http://schemas.openxmlformats.org/drawingml/2006/main" xmlns:r="http://schemas.openxmlformats.org/officeDocument/2006/relationships" xmlns:p="http://schemas.openxmlformats.org/presentationml/2006/main">
  <p:tag name="NUM" val="6"/>
</p:tagLst>
</file>

<file path=ppt/tags/tag205.xml><?xml version="1.0" encoding="utf-8"?>
<p:tagLst xmlns:a="http://schemas.openxmlformats.org/drawingml/2006/main" xmlns:r="http://schemas.openxmlformats.org/officeDocument/2006/relationships" xmlns:p="http://schemas.openxmlformats.org/presentationml/2006/main">
  <p:tag name="NUM" val="1"/>
</p:tagLst>
</file>

<file path=ppt/tags/tag206.xml><?xml version="1.0" encoding="utf-8"?>
<p:tagLst xmlns:a="http://schemas.openxmlformats.org/drawingml/2006/main" xmlns:r="http://schemas.openxmlformats.org/officeDocument/2006/relationships" xmlns:p="http://schemas.openxmlformats.org/presentationml/2006/main">
  <p:tag name="NUM" val="2"/>
</p:tagLst>
</file>

<file path=ppt/tags/tag207.xml><?xml version="1.0" encoding="utf-8"?>
<p:tagLst xmlns:a="http://schemas.openxmlformats.org/drawingml/2006/main" xmlns:r="http://schemas.openxmlformats.org/officeDocument/2006/relationships" xmlns:p="http://schemas.openxmlformats.org/presentationml/2006/main">
  <p:tag name="NUM" val="3"/>
</p:tagLst>
</file>

<file path=ppt/tags/tag208.xml><?xml version="1.0" encoding="utf-8"?>
<p:tagLst xmlns:a="http://schemas.openxmlformats.org/drawingml/2006/main" xmlns:r="http://schemas.openxmlformats.org/officeDocument/2006/relationships" xmlns:p="http://schemas.openxmlformats.org/presentationml/2006/main">
  <p:tag name="NUM" val="4"/>
</p:tagLst>
</file>

<file path=ppt/tags/tag209.xml><?xml version="1.0" encoding="utf-8"?>
<p:tagLst xmlns:a="http://schemas.openxmlformats.org/drawingml/2006/main" xmlns:r="http://schemas.openxmlformats.org/officeDocument/2006/relationships" xmlns:p="http://schemas.openxmlformats.org/presentationml/2006/main">
  <p:tag name="NUM" val="5"/>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10.xml><?xml version="1.0" encoding="utf-8"?>
<p:tagLst xmlns:a="http://schemas.openxmlformats.org/drawingml/2006/main" xmlns:r="http://schemas.openxmlformats.org/officeDocument/2006/relationships" xmlns:p="http://schemas.openxmlformats.org/presentationml/2006/main">
  <p:tag name="NUM" val="6"/>
</p:tagLst>
</file>

<file path=ppt/tags/tag211.xml><?xml version="1.0" encoding="utf-8"?>
<p:tagLst xmlns:a="http://schemas.openxmlformats.org/drawingml/2006/main" xmlns:r="http://schemas.openxmlformats.org/officeDocument/2006/relationships" xmlns:p="http://schemas.openxmlformats.org/presentationml/2006/main">
  <p:tag name="NUM" val="1"/>
</p:tagLst>
</file>

<file path=ppt/tags/tag212.xml><?xml version="1.0" encoding="utf-8"?>
<p:tagLst xmlns:a="http://schemas.openxmlformats.org/drawingml/2006/main" xmlns:r="http://schemas.openxmlformats.org/officeDocument/2006/relationships" xmlns:p="http://schemas.openxmlformats.org/presentationml/2006/main">
  <p:tag name="NUM" val="2"/>
</p:tagLst>
</file>

<file path=ppt/tags/tag213.xml><?xml version="1.0" encoding="utf-8"?>
<p:tagLst xmlns:a="http://schemas.openxmlformats.org/drawingml/2006/main" xmlns:r="http://schemas.openxmlformats.org/officeDocument/2006/relationships" xmlns:p="http://schemas.openxmlformats.org/presentationml/2006/main">
  <p:tag name="NUM" val="3"/>
</p:tagLst>
</file>

<file path=ppt/tags/tag214.xml><?xml version="1.0" encoding="utf-8"?>
<p:tagLst xmlns:a="http://schemas.openxmlformats.org/drawingml/2006/main" xmlns:r="http://schemas.openxmlformats.org/officeDocument/2006/relationships" xmlns:p="http://schemas.openxmlformats.org/presentationml/2006/main">
  <p:tag name="NUM" val="4"/>
</p:tagLst>
</file>

<file path=ppt/tags/tag215.xml><?xml version="1.0" encoding="utf-8"?>
<p:tagLst xmlns:a="http://schemas.openxmlformats.org/drawingml/2006/main" xmlns:r="http://schemas.openxmlformats.org/officeDocument/2006/relationships" xmlns:p="http://schemas.openxmlformats.org/presentationml/2006/main">
  <p:tag name="NUM" val="5"/>
</p:tagLst>
</file>

<file path=ppt/tags/tag216.xml><?xml version="1.0" encoding="utf-8"?>
<p:tagLst xmlns:a="http://schemas.openxmlformats.org/drawingml/2006/main" xmlns:r="http://schemas.openxmlformats.org/officeDocument/2006/relationships" xmlns:p="http://schemas.openxmlformats.org/presentationml/2006/main">
  <p:tag name="NUM" val="6"/>
</p:tagLst>
</file>

<file path=ppt/tags/tag217.xml><?xml version="1.0" encoding="utf-8"?>
<p:tagLst xmlns:a="http://schemas.openxmlformats.org/drawingml/2006/main" xmlns:r="http://schemas.openxmlformats.org/officeDocument/2006/relationships" xmlns:p="http://schemas.openxmlformats.org/presentationml/2006/main">
  <p:tag name="NUM" val="7"/>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23.xml><?xml version="1.0" encoding="utf-8"?>
<p:tagLst xmlns:a="http://schemas.openxmlformats.org/drawingml/2006/main" xmlns:r="http://schemas.openxmlformats.org/officeDocument/2006/relationships" xmlns:p="http://schemas.openxmlformats.org/presentationml/2006/main">
  <p:tag name="NUM" val="4"/>
</p:tagLst>
</file>

<file path=ppt/tags/tag24.xml><?xml version="1.0" encoding="utf-8"?>
<p:tagLst xmlns:a="http://schemas.openxmlformats.org/drawingml/2006/main" xmlns:r="http://schemas.openxmlformats.org/officeDocument/2006/relationships" xmlns:p="http://schemas.openxmlformats.org/presentationml/2006/main">
  <p:tag name="NUM" val="5"/>
</p:tagLst>
</file>

<file path=ppt/tags/tag25.xml><?xml version="1.0" encoding="utf-8"?>
<p:tagLst xmlns:a="http://schemas.openxmlformats.org/drawingml/2006/main" xmlns:r="http://schemas.openxmlformats.org/officeDocument/2006/relationships" xmlns:p="http://schemas.openxmlformats.org/presentationml/2006/main">
  <p:tag name="NUM" val="6"/>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3"/>
</p:tagLst>
</file>

<file path=ppt/tags/tag29.xml><?xml version="1.0" encoding="utf-8"?>
<p:tagLst xmlns:a="http://schemas.openxmlformats.org/drawingml/2006/main" xmlns:r="http://schemas.openxmlformats.org/officeDocument/2006/relationships" xmlns:p="http://schemas.openxmlformats.org/presentationml/2006/main">
  <p:tag name="NUM" val="4"/>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5"/>
</p:tagLst>
</file>

<file path=ppt/tags/tag31.xml><?xml version="1.0" encoding="utf-8"?>
<p:tagLst xmlns:a="http://schemas.openxmlformats.org/drawingml/2006/main" xmlns:r="http://schemas.openxmlformats.org/officeDocument/2006/relationships" xmlns:p="http://schemas.openxmlformats.org/presentationml/2006/main">
  <p:tag name="NUM" val="6"/>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3"/>
</p:tagLst>
</file>

<file path=ppt/tags/tag35.xml><?xml version="1.0" encoding="utf-8"?>
<p:tagLst xmlns:a="http://schemas.openxmlformats.org/drawingml/2006/main" xmlns:r="http://schemas.openxmlformats.org/officeDocument/2006/relationships" xmlns:p="http://schemas.openxmlformats.org/presentationml/2006/main">
  <p:tag name="NUM" val="4"/>
</p:tagLst>
</file>

<file path=ppt/tags/tag36.xml><?xml version="1.0" encoding="utf-8"?>
<p:tagLst xmlns:a="http://schemas.openxmlformats.org/drawingml/2006/main" xmlns:r="http://schemas.openxmlformats.org/officeDocument/2006/relationships" xmlns:p="http://schemas.openxmlformats.org/presentationml/2006/main">
  <p:tag name="NUM" val="5"/>
</p:tagLst>
</file>

<file path=ppt/tags/tag37.xml><?xml version="1.0" encoding="utf-8"?>
<p:tagLst xmlns:a="http://schemas.openxmlformats.org/drawingml/2006/main" xmlns:r="http://schemas.openxmlformats.org/officeDocument/2006/relationships" xmlns:p="http://schemas.openxmlformats.org/presentationml/2006/main">
  <p:tag name="NUM" val="6"/>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3"/>
</p:tagLst>
</file>

<file path=ppt/tags/tag41.xml><?xml version="1.0" encoding="utf-8"?>
<p:tagLst xmlns:a="http://schemas.openxmlformats.org/drawingml/2006/main" xmlns:r="http://schemas.openxmlformats.org/officeDocument/2006/relationships" xmlns:p="http://schemas.openxmlformats.org/presentationml/2006/main">
  <p:tag name="NUM" val="4"/>
</p:tagLst>
</file>

<file path=ppt/tags/tag42.xml><?xml version="1.0" encoding="utf-8"?>
<p:tagLst xmlns:a="http://schemas.openxmlformats.org/drawingml/2006/main" xmlns:r="http://schemas.openxmlformats.org/officeDocument/2006/relationships" xmlns:p="http://schemas.openxmlformats.org/presentationml/2006/main">
  <p:tag name="NUM" val="5"/>
</p:tagLst>
</file>

<file path=ppt/tags/tag43.xml><?xml version="1.0" encoding="utf-8"?>
<p:tagLst xmlns:a="http://schemas.openxmlformats.org/drawingml/2006/main" xmlns:r="http://schemas.openxmlformats.org/officeDocument/2006/relationships" xmlns:p="http://schemas.openxmlformats.org/presentationml/2006/main">
  <p:tag name="NUM" val="6"/>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3"/>
</p:tagLst>
</file>

<file path=ppt/tags/tag47.xml><?xml version="1.0" encoding="utf-8"?>
<p:tagLst xmlns:a="http://schemas.openxmlformats.org/drawingml/2006/main" xmlns:r="http://schemas.openxmlformats.org/officeDocument/2006/relationships" xmlns:p="http://schemas.openxmlformats.org/presentationml/2006/main">
  <p:tag name="NUM" val="4"/>
</p:tagLst>
</file>

<file path=ppt/tags/tag48.xml><?xml version="1.0" encoding="utf-8"?>
<p:tagLst xmlns:a="http://schemas.openxmlformats.org/drawingml/2006/main" xmlns:r="http://schemas.openxmlformats.org/officeDocument/2006/relationships" xmlns:p="http://schemas.openxmlformats.org/presentationml/2006/main">
  <p:tag name="NUM" val="5"/>
</p:tagLst>
</file>

<file path=ppt/tags/tag49.xml><?xml version="1.0" encoding="utf-8"?>
<p:tagLst xmlns:a="http://schemas.openxmlformats.org/drawingml/2006/main" xmlns:r="http://schemas.openxmlformats.org/officeDocument/2006/relationships" xmlns:p="http://schemas.openxmlformats.org/presentationml/2006/main">
  <p:tag name="NUM" val="6"/>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50.xml><?xml version="1.0" encoding="utf-8"?>
<p:tagLst xmlns:a="http://schemas.openxmlformats.org/drawingml/2006/main" xmlns:r="http://schemas.openxmlformats.org/officeDocument/2006/relationships" xmlns:p="http://schemas.openxmlformats.org/presentationml/2006/main">
  <p:tag name="NUM" val="1"/>
</p:tagLst>
</file>

<file path=ppt/tags/tag51.xml><?xml version="1.0" encoding="utf-8"?>
<p:tagLst xmlns:a="http://schemas.openxmlformats.org/drawingml/2006/main" xmlns:r="http://schemas.openxmlformats.org/officeDocument/2006/relationships" xmlns:p="http://schemas.openxmlformats.org/presentationml/2006/main">
  <p:tag name="NUM" val="2"/>
</p:tagLst>
</file>

<file path=ppt/tags/tag52.xml><?xml version="1.0" encoding="utf-8"?>
<p:tagLst xmlns:a="http://schemas.openxmlformats.org/drawingml/2006/main" xmlns:r="http://schemas.openxmlformats.org/officeDocument/2006/relationships" xmlns:p="http://schemas.openxmlformats.org/presentationml/2006/main">
  <p:tag name="NUM" val="3"/>
</p:tagLst>
</file>

<file path=ppt/tags/tag53.xml><?xml version="1.0" encoding="utf-8"?>
<p:tagLst xmlns:a="http://schemas.openxmlformats.org/drawingml/2006/main" xmlns:r="http://schemas.openxmlformats.org/officeDocument/2006/relationships" xmlns:p="http://schemas.openxmlformats.org/presentationml/2006/main">
  <p:tag name="NUM" val="4"/>
</p:tagLst>
</file>

<file path=ppt/tags/tag54.xml><?xml version="1.0" encoding="utf-8"?>
<p:tagLst xmlns:a="http://schemas.openxmlformats.org/drawingml/2006/main" xmlns:r="http://schemas.openxmlformats.org/officeDocument/2006/relationships" xmlns:p="http://schemas.openxmlformats.org/presentationml/2006/main">
  <p:tag name="NUM" val="5"/>
</p:tagLst>
</file>

<file path=ppt/tags/tag55.xml><?xml version="1.0" encoding="utf-8"?>
<p:tagLst xmlns:a="http://schemas.openxmlformats.org/drawingml/2006/main" xmlns:r="http://schemas.openxmlformats.org/officeDocument/2006/relationships" xmlns:p="http://schemas.openxmlformats.org/presentationml/2006/main">
  <p:tag name="NUM" val="6"/>
</p:tagLst>
</file>

<file path=ppt/tags/tag56.xml><?xml version="1.0" encoding="utf-8"?>
<p:tagLst xmlns:a="http://schemas.openxmlformats.org/drawingml/2006/main" xmlns:r="http://schemas.openxmlformats.org/officeDocument/2006/relationships" xmlns:p="http://schemas.openxmlformats.org/presentationml/2006/main">
  <p:tag name="NUM" val="1"/>
</p:tagLst>
</file>

<file path=ppt/tags/tag57.xml><?xml version="1.0" encoding="utf-8"?>
<p:tagLst xmlns:a="http://schemas.openxmlformats.org/drawingml/2006/main" xmlns:r="http://schemas.openxmlformats.org/officeDocument/2006/relationships" xmlns:p="http://schemas.openxmlformats.org/presentationml/2006/main">
  <p:tag name="NUM" val="2"/>
</p:tagLst>
</file>

<file path=ppt/tags/tag58.xml><?xml version="1.0" encoding="utf-8"?>
<p:tagLst xmlns:a="http://schemas.openxmlformats.org/drawingml/2006/main" xmlns:r="http://schemas.openxmlformats.org/officeDocument/2006/relationships" xmlns:p="http://schemas.openxmlformats.org/presentationml/2006/main">
  <p:tag name="NUM" val="3"/>
</p:tagLst>
</file>

<file path=ppt/tags/tag59.xml><?xml version="1.0" encoding="utf-8"?>
<p:tagLst xmlns:a="http://schemas.openxmlformats.org/drawingml/2006/main" xmlns:r="http://schemas.openxmlformats.org/officeDocument/2006/relationships" xmlns:p="http://schemas.openxmlformats.org/presentationml/2006/main">
  <p:tag name="NUM" val="4"/>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60.xml><?xml version="1.0" encoding="utf-8"?>
<p:tagLst xmlns:a="http://schemas.openxmlformats.org/drawingml/2006/main" xmlns:r="http://schemas.openxmlformats.org/officeDocument/2006/relationships" xmlns:p="http://schemas.openxmlformats.org/presentationml/2006/main">
  <p:tag name="NUM" val="5"/>
</p:tagLst>
</file>

<file path=ppt/tags/tag61.xml><?xml version="1.0" encoding="utf-8"?>
<p:tagLst xmlns:a="http://schemas.openxmlformats.org/drawingml/2006/main" xmlns:r="http://schemas.openxmlformats.org/officeDocument/2006/relationships" xmlns:p="http://schemas.openxmlformats.org/presentationml/2006/main">
  <p:tag name="NUM" val="6"/>
</p:tagLst>
</file>

<file path=ppt/tags/tag62.xml><?xml version="1.0" encoding="utf-8"?>
<p:tagLst xmlns:a="http://schemas.openxmlformats.org/drawingml/2006/main" xmlns:r="http://schemas.openxmlformats.org/officeDocument/2006/relationships" xmlns:p="http://schemas.openxmlformats.org/presentationml/2006/main">
  <p:tag name="NUM" val="1"/>
</p:tagLst>
</file>

<file path=ppt/tags/tag63.xml><?xml version="1.0" encoding="utf-8"?>
<p:tagLst xmlns:a="http://schemas.openxmlformats.org/drawingml/2006/main" xmlns:r="http://schemas.openxmlformats.org/officeDocument/2006/relationships" xmlns:p="http://schemas.openxmlformats.org/presentationml/2006/main">
  <p:tag name="NUM" val="2"/>
</p:tagLst>
</file>

<file path=ppt/tags/tag64.xml><?xml version="1.0" encoding="utf-8"?>
<p:tagLst xmlns:a="http://schemas.openxmlformats.org/drawingml/2006/main" xmlns:r="http://schemas.openxmlformats.org/officeDocument/2006/relationships" xmlns:p="http://schemas.openxmlformats.org/presentationml/2006/main">
  <p:tag name="NUM" val="3"/>
</p:tagLst>
</file>

<file path=ppt/tags/tag65.xml><?xml version="1.0" encoding="utf-8"?>
<p:tagLst xmlns:a="http://schemas.openxmlformats.org/drawingml/2006/main" xmlns:r="http://schemas.openxmlformats.org/officeDocument/2006/relationships" xmlns:p="http://schemas.openxmlformats.org/presentationml/2006/main">
  <p:tag name="NUM" val="4"/>
</p:tagLst>
</file>

<file path=ppt/tags/tag66.xml><?xml version="1.0" encoding="utf-8"?>
<p:tagLst xmlns:a="http://schemas.openxmlformats.org/drawingml/2006/main" xmlns:r="http://schemas.openxmlformats.org/officeDocument/2006/relationships" xmlns:p="http://schemas.openxmlformats.org/presentationml/2006/main">
  <p:tag name="NUM" val="5"/>
</p:tagLst>
</file>

<file path=ppt/tags/tag67.xml><?xml version="1.0" encoding="utf-8"?>
<p:tagLst xmlns:a="http://schemas.openxmlformats.org/drawingml/2006/main" xmlns:r="http://schemas.openxmlformats.org/officeDocument/2006/relationships" xmlns:p="http://schemas.openxmlformats.org/presentationml/2006/main">
  <p:tag name="NUM" val="6"/>
</p:tagLst>
</file>

<file path=ppt/tags/tag68.xml><?xml version="1.0" encoding="utf-8"?>
<p:tagLst xmlns:a="http://schemas.openxmlformats.org/drawingml/2006/main" xmlns:r="http://schemas.openxmlformats.org/officeDocument/2006/relationships" xmlns:p="http://schemas.openxmlformats.org/presentationml/2006/main">
  <p:tag name="NUM" val="7"/>
</p:tagLst>
</file>

<file path=ppt/tags/tag69.xml><?xml version="1.0" encoding="utf-8"?>
<p:tagLst xmlns:a="http://schemas.openxmlformats.org/drawingml/2006/main" xmlns:r="http://schemas.openxmlformats.org/officeDocument/2006/relationships" xmlns:p="http://schemas.openxmlformats.org/presentationml/2006/main">
  <p:tag name="NUM" val="8"/>
</p:tagLst>
</file>

<file path=ppt/tags/tag7.xml><?xml version="1.0" encoding="utf-8"?>
<p:tagLst xmlns:a="http://schemas.openxmlformats.org/drawingml/2006/main" xmlns:r="http://schemas.openxmlformats.org/officeDocument/2006/relationships" xmlns:p="http://schemas.openxmlformats.org/presentationml/2006/main">
  <p:tag name="NUM" val="7"/>
</p:tagLst>
</file>

<file path=ppt/tags/tag70.xml><?xml version="1.0" encoding="utf-8"?>
<p:tagLst xmlns:a="http://schemas.openxmlformats.org/drawingml/2006/main" xmlns:r="http://schemas.openxmlformats.org/officeDocument/2006/relationships" xmlns:p="http://schemas.openxmlformats.org/presentationml/2006/main">
  <p:tag name="NUM" val="9"/>
</p:tagLst>
</file>

<file path=ppt/tags/tag71.xml><?xml version="1.0" encoding="utf-8"?>
<p:tagLst xmlns:a="http://schemas.openxmlformats.org/drawingml/2006/main" xmlns:r="http://schemas.openxmlformats.org/officeDocument/2006/relationships" xmlns:p="http://schemas.openxmlformats.org/presentationml/2006/main">
  <p:tag name="NUM" val="1"/>
</p:tagLst>
</file>

<file path=ppt/tags/tag72.xml><?xml version="1.0" encoding="utf-8"?>
<p:tagLst xmlns:a="http://schemas.openxmlformats.org/drawingml/2006/main" xmlns:r="http://schemas.openxmlformats.org/officeDocument/2006/relationships" xmlns:p="http://schemas.openxmlformats.org/presentationml/2006/main">
  <p:tag name="NUM" val="2"/>
</p:tagLst>
</file>

<file path=ppt/tags/tag73.xml><?xml version="1.0" encoding="utf-8"?>
<p:tagLst xmlns:a="http://schemas.openxmlformats.org/drawingml/2006/main" xmlns:r="http://schemas.openxmlformats.org/officeDocument/2006/relationships" xmlns:p="http://schemas.openxmlformats.org/presentationml/2006/main">
  <p:tag name="NUM" val="3"/>
</p:tagLst>
</file>

<file path=ppt/tags/tag74.xml><?xml version="1.0" encoding="utf-8"?>
<p:tagLst xmlns:a="http://schemas.openxmlformats.org/drawingml/2006/main" xmlns:r="http://schemas.openxmlformats.org/officeDocument/2006/relationships" xmlns:p="http://schemas.openxmlformats.org/presentationml/2006/main">
  <p:tag name="NUM" val="4"/>
</p:tagLst>
</file>

<file path=ppt/tags/tag75.xml><?xml version="1.0" encoding="utf-8"?>
<p:tagLst xmlns:a="http://schemas.openxmlformats.org/drawingml/2006/main" xmlns:r="http://schemas.openxmlformats.org/officeDocument/2006/relationships" xmlns:p="http://schemas.openxmlformats.org/presentationml/2006/main">
  <p:tag name="NUM" val="5"/>
</p:tagLst>
</file>

<file path=ppt/tags/tag76.xml><?xml version="1.0" encoding="utf-8"?>
<p:tagLst xmlns:a="http://schemas.openxmlformats.org/drawingml/2006/main" xmlns:r="http://schemas.openxmlformats.org/officeDocument/2006/relationships" xmlns:p="http://schemas.openxmlformats.org/presentationml/2006/main">
  <p:tag name="NUM" val="6"/>
</p:tagLst>
</file>

<file path=ppt/tags/tag77.xml><?xml version="1.0" encoding="utf-8"?>
<p:tagLst xmlns:a="http://schemas.openxmlformats.org/drawingml/2006/main" xmlns:r="http://schemas.openxmlformats.org/officeDocument/2006/relationships" xmlns:p="http://schemas.openxmlformats.org/presentationml/2006/main">
  <p:tag name="NUM" val="1"/>
</p:tagLst>
</file>

<file path=ppt/tags/tag78.xml><?xml version="1.0" encoding="utf-8"?>
<p:tagLst xmlns:a="http://schemas.openxmlformats.org/drawingml/2006/main" xmlns:r="http://schemas.openxmlformats.org/officeDocument/2006/relationships" xmlns:p="http://schemas.openxmlformats.org/presentationml/2006/main">
  <p:tag name="NUM" val="2"/>
</p:tagLst>
</file>

<file path=ppt/tags/tag79.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80.xml><?xml version="1.0" encoding="utf-8"?>
<p:tagLst xmlns:a="http://schemas.openxmlformats.org/drawingml/2006/main" xmlns:r="http://schemas.openxmlformats.org/officeDocument/2006/relationships" xmlns:p="http://schemas.openxmlformats.org/presentationml/2006/main">
  <p:tag name="NUM" val="4"/>
</p:tagLst>
</file>

<file path=ppt/tags/tag81.xml><?xml version="1.0" encoding="utf-8"?>
<p:tagLst xmlns:a="http://schemas.openxmlformats.org/drawingml/2006/main" xmlns:r="http://schemas.openxmlformats.org/officeDocument/2006/relationships" xmlns:p="http://schemas.openxmlformats.org/presentationml/2006/main">
  <p:tag name="NUM" val="5"/>
</p:tagLst>
</file>

<file path=ppt/tags/tag82.xml><?xml version="1.0" encoding="utf-8"?>
<p:tagLst xmlns:a="http://schemas.openxmlformats.org/drawingml/2006/main" xmlns:r="http://schemas.openxmlformats.org/officeDocument/2006/relationships" xmlns:p="http://schemas.openxmlformats.org/presentationml/2006/main">
  <p:tag name="NUM" val="6"/>
</p:tagLst>
</file>

<file path=ppt/tags/tag83.xml><?xml version="1.0" encoding="utf-8"?>
<p:tagLst xmlns:a="http://schemas.openxmlformats.org/drawingml/2006/main" xmlns:r="http://schemas.openxmlformats.org/officeDocument/2006/relationships" xmlns:p="http://schemas.openxmlformats.org/presentationml/2006/main">
  <p:tag name="NUM" val="1"/>
</p:tagLst>
</file>

<file path=ppt/tags/tag84.xml><?xml version="1.0" encoding="utf-8"?>
<p:tagLst xmlns:a="http://schemas.openxmlformats.org/drawingml/2006/main" xmlns:r="http://schemas.openxmlformats.org/officeDocument/2006/relationships" xmlns:p="http://schemas.openxmlformats.org/presentationml/2006/main">
  <p:tag name="NUM" val="2"/>
</p:tagLst>
</file>

<file path=ppt/tags/tag85.xml><?xml version="1.0" encoding="utf-8"?>
<p:tagLst xmlns:a="http://schemas.openxmlformats.org/drawingml/2006/main" xmlns:r="http://schemas.openxmlformats.org/officeDocument/2006/relationships" xmlns:p="http://schemas.openxmlformats.org/presentationml/2006/main">
  <p:tag name="NUM" val="3"/>
</p:tagLst>
</file>

<file path=ppt/tags/tag86.xml><?xml version="1.0" encoding="utf-8"?>
<p:tagLst xmlns:a="http://schemas.openxmlformats.org/drawingml/2006/main" xmlns:r="http://schemas.openxmlformats.org/officeDocument/2006/relationships" xmlns:p="http://schemas.openxmlformats.org/presentationml/2006/main">
  <p:tag name="NUM" val="4"/>
</p:tagLst>
</file>

<file path=ppt/tags/tag87.xml><?xml version="1.0" encoding="utf-8"?>
<p:tagLst xmlns:a="http://schemas.openxmlformats.org/drawingml/2006/main" xmlns:r="http://schemas.openxmlformats.org/officeDocument/2006/relationships" xmlns:p="http://schemas.openxmlformats.org/presentationml/2006/main">
  <p:tag name="NUM" val="5"/>
</p:tagLst>
</file>

<file path=ppt/tags/tag88.xml><?xml version="1.0" encoding="utf-8"?>
<p:tagLst xmlns:a="http://schemas.openxmlformats.org/drawingml/2006/main" xmlns:r="http://schemas.openxmlformats.org/officeDocument/2006/relationships" xmlns:p="http://schemas.openxmlformats.org/presentationml/2006/main">
  <p:tag name="NUM" val="6"/>
</p:tagLst>
</file>

<file path=ppt/tags/tag89.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ags/tag90.xml><?xml version="1.0" encoding="utf-8"?>
<p:tagLst xmlns:a="http://schemas.openxmlformats.org/drawingml/2006/main" xmlns:r="http://schemas.openxmlformats.org/officeDocument/2006/relationships" xmlns:p="http://schemas.openxmlformats.org/presentationml/2006/main">
  <p:tag name="NUM" val="2"/>
</p:tagLst>
</file>

<file path=ppt/tags/tag91.xml><?xml version="1.0" encoding="utf-8"?>
<p:tagLst xmlns:a="http://schemas.openxmlformats.org/drawingml/2006/main" xmlns:r="http://schemas.openxmlformats.org/officeDocument/2006/relationships" xmlns:p="http://schemas.openxmlformats.org/presentationml/2006/main">
  <p:tag name="NUM" val="3"/>
</p:tagLst>
</file>

<file path=ppt/tags/tag92.xml><?xml version="1.0" encoding="utf-8"?>
<p:tagLst xmlns:a="http://schemas.openxmlformats.org/drawingml/2006/main" xmlns:r="http://schemas.openxmlformats.org/officeDocument/2006/relationships" xmlns:p="http://schemas.openxmlformats.org/presentationml/2006/main">
  <p:tag name="NUM" val="4"/>
</p:tagLst>
</file>

<file path=ppt/tags/tag93.xml><?xml version="1.0" encoding="utf-8"?>
<p:tagLst xmlns:a="http://schemas.openxmlformats.org/drawingml/2006/main" xmlns:r="http://schemas.openxmlformats.org/officeDocument/2006/relationships" xmlns:p="http://schemas.openxmlformats.org/presentationml/2006/main">
  <p:tag name="NUM" val="5"/>
</p:tagLst>
</file>

<file path=ppt/tags/tag94.xml><?xml version="1.0" encoding="utf-8"?>
<p:tagLst xmlns:a="http://schemas.openxmlformats.org/drawingml/2006/main" xmlns:r="http://schemas.openxmlformats.org/officeDocument/2006/relationships" xmlns:p="http://schemas.openxmlformats.org/presentationml/2006/main">
  <p:tag name="NUM" val="6"/>
</p:tagLst>
</file>

<file path=ppt/tags/tag95.xml><?xml version="1.0" encoding="utf-8"?>
<p:tagLst xmlns:a="http://schemas.openxmlformats.org/drawingml/2006/main" xmlns:r="http://schemas.openxmlformats.org/officeDocument/2006/relationships" xmlns:p="http://schemas.openxmlformats.org/presentationml/2006/main">
  <p:tag name="NUM" val="1"/>
</p:tagLst>
</file>

<file path=ppt/tags/tag96.xml><?xml version="1.0" encoding="utf-8"?>
<p:tagLst xmlns:a="http://schemas.openxmlformats.org/drawingml/2006/main" xmlns:r="http://schemas.openxmlformats.org/officeDocument/2006/relationships" xmlns:p="http://schemas.openxmlformats.org/presentationml/2006/main">
  <p:tag name="NUM" val="2"/>
</p:tagLst>
</file>

<file path=ppt/tags/tag97.xml><?xml version="1.0" encoding="utf-8"?>
<p:tagLst xmlns:a="http://schemas.openxmlformats.org/drawingml/2006/main" xmlns:r="http://schemas.openxmlformats.org/officeDocument/2006/relationships" xmlns:p="http://schemas.openxmlformats.org/presentationml/2006/main">
  <p:tag name="NUM" val="3"/>
</p:tagLst>
</file>

<file path=ppt/tags/tag98.xml><?xml version="1.0" encoding="utf-8"?>
<p:tagLst xmlns:a="http://schemas.openxmlformats.org/drawingml/2006/main" xmlns:r="http://schemas.openxmlformats.org/officeDocument/2006/relationships" xmlns:p="http://schemas.openxmlformats.org/presentationml/2006/main">
  <p:tag name="NUM" val="4"/>
</p:tagLst>
</file>

<file path=ppt/tags/tag99.xml><?xml version="1.0" encoding="utf-8"?>
<p:tagLst xmlns:a="http://schemas.openxmlformats.org/drawingml/2006/main" xmlns:r="http://schemas.openxmlformats.org/officeDocument/2006/relationships" xmlns:p="http://schemas.openxmlformats.org/presentationml/2006/main">
  <p:tag name="NUM" val="5"/>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5792</TotalTime>
  <Words>2020</Words>
  <Application>Microsoft Office PowerPoint</Application>
  <PresentationFormat>Personnalisé</PresentationFormat>
  <Paragraphs>350</Paragraphs>
  <Slides>35</Slides>
  <Notes>0</Notes>
  <HiddenSlides>0</HiddenSlides>
  <MMClips>0</MMClips>
  <ScaleCrop>false</ScaleCrop>
  <HeadingPairs>
    <vt:vector size="4" baseType="variant">
      <vt:variant>
        <vt:lpstr>Thème</vt:lpstr>
      </vt:variant>
      <vt:variant>
        <vt:i4>1</vt:i4>
      </vt:variant>
      <vt:variant>
        <vt:lpstr>Titres des diapositives</vt:lpstr>
      </vt:variant>
      <vt:variant>
        <vt:i4>35</vt:i4>
      </vt:variant>
    </vt:vector>
  </HeadingPairs>
  <TitlesOfParts>
    <vt:vector size="36" baseType="lpstr">
      <vt:lpstr>Thème Office</vt:lpstr>
      <vt:lpstr>  </vt:lpstr>
      <vt:lpstr> Déroulement de la rencontre</vt:lpstr>
      <vt:lpstr> L'état de situation </vt:lpstr>
      <vt:lpstr> L'état de situation </vt:lpstr>
      <vt:lpstr> L'état de situation </vt:lpstr>
      <vt:lpstr> L’état de situation </vt:lpstr>
      <vt:lpstr> </vt:lpstr>
      <vt:lpstr> Qu’est-ce que l’équité salariale?</vt:lpstr>
      <vt:lpstr> Qu’est-ce que l’équité salariale?</vt:lpstr>
      <vt:lpstr> Qu’est-ce que l’équité salariale?</vt:lpstr>
      <vt:lpstr> La courbe salariale des emplois masculins</vt:lpstr>
      <vt:lpstr> Qu’est-ce que l’équité salariale?</vt:lpstr>
      <vt:lpstr> </vt:lpstr>
      <vt:lpstr> Qu’est-ce que le maintien de l'équité salariale?</vt:lpstr>
      <vt:lpstr> Qu’est-ce que le maintien de l'équité salariale?</vt:lpstr>
      <vt:lpstr> Qu’est-ce que le maintien de l'équité salariale?</vt:lpstr>
      <vt:lpstr> CATÉGORIE 3</vt:lpstr>
      <vt:lpstr> CATÉGORIE 3</vt:lpstr>
      <vt:lpstr> CATÉGORIE 3</vt:lpstr>
      <vt:lpstr> CATÉGORIE 3</vt:lpstr>
      <vt:lpstr> Acheteur – règlement plainte 2008</vt:lpstr>
      <vt:lpstr> Adjointe à la direction – Lettre d’entente no 43</vt:lpstr>
      <vt:lpstr> Adjointe à l’enseignement universitaire – Lettre d’entente no 46</vt:lpstr>
      <vt:lpstr> Adjointe à l’enseignement universitaire – Plainte maintien 2008</vt:lpstr>
      <vt:lpstr> Adjointe à l’enseignement universitaire</vt:lpstr>
      <vt:lpstr> Secrétaire juridique – Lettre d’entente no 49</vt:lpstr>
      <vt:lpstr> Secrétaire juridique – Lettre d’entente no 49</vt:lpstr>
      <vt:lpstr> Technicienne juridique – Lettre d’entente no 62</vt:lpstr>
      <vt:lpstr> Secrétaire médicale – Lettre d’entente no 63</vt:lpstr>
      <vt:lpstr> Plan d’action</vt:lpstr>
      <vt:lpstr> Plan d’action</vt:lpstr>
      <vt:lpstr> Plan d’action</vt:lpstr>
      <vt:lpstr> Plan d’action</vt:lpstr>
      <vt:lpstr> </vt:lpstr>
      <vt:lpstr> Fédération de la santé et des services sociaux</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Nathalie Durand;Julie  Chartrand</dc:creator>
  <cp:lastModifiedBy>Jean-Francois Marchand</cp:lastModifiedBy>
  <cp:revision>439</cp:revision>
  <cp:lastPrinted>2021-06-28T15:35:15Z</cp:lastPrinted>
  <dcterms:created xsi:type="dcterms:W3CDTF">2021-06-22T16:40:00Z</dcterms:created>
  <dcterms:modified xsi:type="dcterms:W3CDTF">2021-12-13T18:28:37Z</dcterms:modified>
</cp:coreProperties>
</file>